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0"/>
  </p:notesMasterIdLst>
  <p:handoutMasterIdLst>
    <p:handoutMasterId r:id="rId61"/>
  </p:handoutMasterIdLst>
  <p:sldIdLst>
    <p:sldId id="256" r:id="rId2"/>
    <p:sldId id="258" r:id="rId3"/>
    <p:sldId id="316" r:id="rId4"/>
    <p:sldId id="317" r:id="rId5"/>
    <p:sldId id="318" r:id="rId6"/>
    <p:sldId id="319" r:id="rId7"/>
    <p:sldId id="260" r:id="rId8"/>
    <p:sldId id="261" r:id="rId9"/>
    <p:sldId id="262" r:id="rId10"/>
    <p:sldId id="263" r:id="rId11"/>
    <p:sldId id="264" r:id="rId12"/>
    <p:sldId id="265" r:id="rId13"/>
    <p:sldId id="266" r:id="rId14"/>
    <p:sldId id="267" r:id="rId15"/>
    <p:sldId id="268" r:id="rId16"/>
    <p:sldId id="269" r:id="rId17"/>
    <p:sldId id="270" r:id="rId18"/>
    <p:sldId id="320" r:id="rId19"/>
    <p:sldId id="321" r:id="rId20"/>
    <p:sldId id="280" r:id="rId21"/>
    <p:sldId id="281" r:id="rId22"/>
    <p:sldId id="282" r:id="rId23"/>
    <p:sldId id="283" r:id="rId24"/>
    <p:sldId id="284" r:id="rId25"/>
    <p:sldId id="285" r:id="rId26"/>
    <p:sldId id="286" r:id="rId27"/>
    <p:sldId id="287" r:id="rId28"/>
    <p:sldId id="289" r:id="rId29"/>
    <p:sldId id="322" r:id="rId30"/>
    <p:sldId id="290" r:id="rId31"/>
    <p:sldId id="291" r:id="rId32"/>
    <p:sldId id="292" r:id="rId33"/>
    <p:sldId id="293" r:id="rId34"/>
    <p:sldId id="294" r:id="rId35"/>
    <p:sldId id="323" r:id="rId36"/>
    <p:sldId id="295" r:id="rId37"/>
    <p:sldId id="296" r:id="rId38"/>
    <p:sldId id="297" r:id="rId39"/>
    <p:sldId id="298" r:id="rId40"/>
    <p:sldId id="299" r:id="rId41"/>
    <p:sldId id="300" r:id="rId42"/>
    <p:sldId id="301" r:id="rId43"/>
    <p:sldId id="302" r:id="rId44"/>
    <p:sldId id="303" r:id="rId45"/>
    <p:sldId id="304" r:id="rId46"/>
    <p:sldId id="305" r:id="rId47"/>
    <p:sldId id="306" r:id="rId48"/>
    <p:sldId id="324" r:id="rId49"/>
    <p:sldId id="325" r:id="rId50"/>
    <p:sldId id="326" r:id="rId51"/>
    <p:sldId id="327" r:id="rId52"/>
    <p:sldId id="328" r:id="rId53"/>
    <p:sldId id="329" r:id="rId54"/>
    <p:sldId id="330" r:id="rId55"/>
    <p:sldId id="331" r:id="rId56"/>
    <p:sldId id="332" r:id="rId57"/>
    <p:sldId id="333" r:id="rId58"/>
    <p:sldId id="315" r:id="rId59"/>
  </p:sldIdLst>
  <p:sldSz cx="10287000" cy="6858000" type="35mm"/>
  <p:notesSz cx="6858000" cy="9144000"/>
  <p:defaultTextStyle>
    <a:defPPr>
      <a:defRPr lang="en-US"/>
    </a:defPPr>
    <a:lvl1pPr algn="l" rtl="0" eaLnBrk="0" fontAlgn="base" hangingPunct="0">
      <a:spcBef>
        <a:spcPct val="0"/>
      </a:spcBef>
      <a:spcAft>
        <a:spcPct val="0"/>
      </a:spcAft>
      <a:defRPr sz="2400"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itchFamily="18" charset="0"/>
        <a:ea typeface="+mn-ea"/>
        <a:cs typeface="+mn-cs"/>
      </a:defRPr>
    </a:lvl5pPr>
    <a:lvl6pPr marL="2286000" algn="l" defTabSz="914400" rtl="0" eaLnBrk="1" latinLnBrk="0" hangingPunct="1">
      <a:defRPr sz="2400" kern="1200">
        <a:solidFill>
          <a:schemeClr val="tx1"/>
        </a:solidFill>
        <a:latin typeface="Times New Roman" pitchFamily="18" charset="0"/>
        <a:ea typeface="+mn-ea"/>
        <a:cs typeface="+mn-cs"/>
      </a:defRPr>
    </a:lvl6pPr>
    <a:lvl7pPr marL="2743200" algn="l" defTabSz="914400" rtl="0" eaLnBrk="1" latinLnBrk="0" hangingPunct="1">
      <a:defRPr sz="2400" kern="1200">
        <a:solidFill>
          <a:schemeClr val="tx1"/>
        </a:solidFill>
        <a:latin typeface="Times New Roman" pitchFamily="18" charset="0"/>
        <a:ea typeface="+mn-ea"/>
        <a:cs typeface="+mn-cs"/>
      </a:defRPr>
    </a:lvl7pPr>
    <a:lvl8pPr marL="3200400" algn="l" defTabSz="914400" rtl="0" eaLnBrk="1" latinLnBrk="0" hangingPunct="1">
      <a:defRPr sz="2400" kern="1200">
        <a:solidFill>
          <a:schemeClr val="tx1"/>
        </a:solidFill>
        <a:latin typeface="Times New Roman" pitchFamily="18" charset="0"/>
        <a:ea typeface="+mn-ea"/>
        <a:cs typeface="+mn-cs"/>
      </a:defRPr>
    </a:lvl8pPr>
    <a:lvl9pPr marL="3657600" algn="l" defTabSz="914400" rtl="0" eaLnBrk="1" latinLnBrk="0" hangingPunct="1">
      <a:defRPr sz="2400" kern="1200">
        <a:solidFill>
          <a:schemeClr val="tx1"/>
        </a:solidFill>
        <a:latin typeface="Times New Roman" pitchFamily="18"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FFFF"/>
    <a:srgbClr val="0000CC"/>
    <a:srgbClr val="66FFCC"/>
    <a:srgbClr val="8BF828"/>
    <a:srgbClr val="24FC3E"/>
    <a:srgbClr val="FF0000"/>
    <a:srgbClr val="04D6EC"/>
    <a:srgbClr val="FF8458"/>
    <a:srgbClr val="B282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306" autoAdjust="0"/>
    <p:restoredTop sz="86410"/>
  </p:normalViewPr>
  <p:slideViewPr>
    <p:cSldViewPr>
      <p:cViewPr>
        <p:scale>
          <a:sx n="60" d="100"/>
          <a:sy n="60" d="100"/>
        </p:scale>
        <p:origin x="-468" y="-102"/>
      </p:cViewPr>
      <p:guideLst>
        <p:guide orient="horz" pos="2160"/>
        <p:guide pos="324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8584531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body" sz="quarter" idx="3"/>
          </p:nvPr>
        </p:nvSpPr>
        <p:spPr bwMode="auto">
          <a:xfrm>
            <a:off x="914400" y="4343400"/>
            <a:ext cx="5029200" cy="4114800"/>
          </a:xfrm>
          <a:prstGeom prst="rect">
            <a:avLst/>
          </a:prstGeom>
          <a:noFill/>
          <a:ln w="12700">
            <a:noFill/>
            <a:miter lim="800000"/>
            <a:headEnd/>
            <a:tailEnd/>
          </a:ln>
          <a:effectLst/>
        </p:spPr>
        <p:txBody>
          <a:bodyPr vert="horz" wrap="square" lIns="90488" tIns="44450" rIns="90488" bIns="4445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2051" name="Rectangle 3"/>
          <p:cNvSpPr>
            <a:spLocks noGrp="1" noRot="1" noChangeAspect="1" noChangeArrowheads="1" noTextEdit="1"/>
          </p:cNvSpPr>
          <p:nvPr>
            <p:ph type="sldImg" idx="2"/>
          </p:nvPr>
        </p:nvSpPr>
        <p:spPr bwMode="auto">
          <a:xfrm>
            <a:off x="863600" y="692150"/>
            <a:ext cx="5130800" cy="3416300"/>
          </a:xfrm>
          <a:prstGeom prst="rect">
            <a:avLst/>
          </a:prstGeom>
          <a:noFill/>
          <a:ln w="12700">
            <a:solidFill>
              <a:schemeClr val="tx1"/>
            </a:solidFill>
            <a:miter lim="800000"/>
            <a:headEnd/>
            <a:tailEnd/>
          </a:ln>
          <a:effectLst/>
        </p:spPr>
      </p:sp>
    </p:spTree>
    <p:extLst>
      <p:ext uri="{BB962C8B-B14F-4D97-AF65-F5344CB8AC3E}">
        <p14:creationId xmlns:p14="http://schemas.microsoft.com/office/powerpoint/2010/main" val="2828235813"/>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ChangeArrowheads="1"/>
          </p:cNvSpPr>
          <p:nvPr/>
        </p:nvSpPr>
        <p:spPr bwMode="auto">
          <a:xfrm>
            <a:off x="3886200" y="0"/>
            <a:ext cx="2971800" cy="457200"/>
          </a:xfrm>
          <a:prstGeom prst="rect">
            <a:avLst/>
          </a:prstGeom>
          <a:noFill/>
          <a:ln w="12700">
            <a:noFill/>
            <a:miter lim="800000"/>
            <a:headEnd/>
            <a:tailEnd/>
          </a:ln>
          <a:effectLst/>
        </p:spPr>
        <p:txBody>
          <a:bodyPr wrap="none" anchor="ctr"/>
          <a:lstStyle/>
          <a:p>
            <a:endParaRPr lang="es-ES"/>
          </a:p>
        </p:txBody>
      </p:sp>
      <p:sp>
        <p:nvSpPr>
          <p:cNvPr id="4099" name="Rectangle 3"/>
          <p:cNvSpPr>
            <a:spLocks noChangeArrowheads="1"/>
          </p:cNvSpPr>
          <p:nvPr/>
        </p:nvSpPr>
        <p:spPr bwMode="auto">
          <a:xfrm>
            <a:off x="3886200" y="8686800"/>
            <a:ext cx="2971800" cy="457200"/>
          </a:xfrm>
          <a:prstGeom prst="rect">
            <a:avLst/>
          </a:prstGeom>
          <a:noFill/>
          <a:ln w="12700">
            <a:noFill/>
            <a:miter lim="800000"/>
            <a:headEnd/>
            <a:tailEnd/>
          </a:ln>
          <a:effectLst/>
        </p:spPr>
        <p:txBody>
          <a:bodyPr lIns="19050" tIns="0" rIns="19050" bIns="0" anchor="b"/>
          <a:lstStyle/>
          <a:p>
            <a:pPr algn="r"/>
            <a:r>
              <a:rPr lang="en-US" sz="1000" i="1"/>
              <a:t>1</a:t>
            </a:r>
          </a:p>
        </p:txBody>
      </p:sp>
      <p:sp>
        <p:nvSpPr>
          <p:cNvPr id="4100" name="Rectangle 4"/>
          <p:cNvSpPr>
            <a:spLocks noChangeArrowheads="1"/>
          </p:cNvSpPr>
          <p:nvPr/>
        </p:nvSpPr>
        <p:spPr bwMode="auto">
          <a:xfrm>
            <a:off x="0" y="8686800"/>
            <a:ext cx="2971800" cy="457200"/>
          </a:xfrm>
          <a:prstGeom prst="rect">
            <a:avLst/>
          </a:prstGeom>
          <a:noFill/>
          <a:ln w="12700">
            <a:noFill/>
            <a:miter lim="800000"/>
            <a:headEnd/>
            <a:tailEnd/>
          </a:ln>
          <a:effectLst/>
        </p:spPr>
        <p:txBody>
          <a:bodyPr wrap="none" anchor="ctr"/>
          <a:lstStyle/>
          <a:p>
            <a:endParaRPr lang="es-ES"/>
          </a:p>
        </p:txBody>
      </p:sp>
      <p:sp>
        <p:nvSpPr>
          <p:cNvPr id="4101" name="Rectangle 5"/>
          <p:cNvSpPr>
            <a:spLocks noChangeArrowheads="1"/>
          </p:cNvSpPr>
          <p:nvPr/>
        </p:nvSpPr>
        <p:spPr bwMode="auto">
          <a:xfrm>
            <a:off x="0" y="0"/>
            <a:ext cx="2971800" cy="457200"/>
          </a:xfrm>
          <a:prstGeom prst="rect">
            <a:avLst/>
          </a:prstGeom>
          <a:noFill/>
          <a:ln w="12700">
            <a:noFill/>
            <a:miter lim="800000"/>
            <a:headEnd/>
            <a:tailEnd/>
          </a:ln>
          <a:effectLst/>
        </p:spPr>
        <p:txBody>
          <a:bodyPr wrap="none" anchor="ctr"/>
          <a:lstStyle/>
          <a:p>
            <a:endParaRPr lang="es-ES"/>
          </a:p>
        </p:txBody>
      </p:sp>
      <p:sp>
        <p:nvSpPr>
          <p:cNvPr id="4102" name="Rectangle 6"/>
          <p:cNvSpPr>
            <a:spLocks noGrp="1" noChangeArrowheads="1"/>
          </p:cNvSpPr>
          <p:nvPr>
            <p:ph type="body" idx="1"/>
          </p:nvPr>
        </p:nvSpPr>
        <p:spPr>
          <a:ln/>
        </p:spPr>
        <p:txBody>
          <a:bodyPr/>
          <a:lstStyle/>
          <a:p>
            <a:endParaRPr lang="es-ES"/>
          </a:p>
        </p:txBody>
      </p:sp>
      <p:sp>
        <p:nvSpPr>
          <p:cNvPr id="4103" name="Rectangle 7"/>
          <p:cNvSpPr>
            <a:spLocks noGrp="1" noRot="1" noChangeAspect="1" noChangeArrowheads="1" noTextEdit="1"/>
          </p:cNvSpPr>
          <p:nvPr>
            <p:ph type="sldImg"/>
          </p:nvPr>
        </p:nvSpPr>
        <p:spPr>
          <a:xfrm>
            <a:off x="866775" y="692150"/>
            <a:ext cx="5124450" cy="3416300"/>
          </a:xfrm>
          <a:ln cap="flat"/>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771525" y="2130425"/>
            <a:ext cx="8743950" cy="1470025"/>
          </a:xfrm>
        </p:spPr>
        <p:txBody>
          <a:bodyPr/>
          <a:lstStyle/>
          <a:p>
            <a:r>
              <a:rPr lang="es-ES" smtClean="0"/>
              <a:t>Haga clic para modificar el estilo de título del patrón</a:t>
            </a:r>
            <a:endParaRPr lang="es-ES"/>
          </a:p>
        </p:txBody>
      </p:sp>
      <p:sp>
        <p:nvSpPr>
          <p:cNvPr id="3" name="2 Subtítulo"/>
          <p:cNvSpPr>
            <a:spLocks noGrp="1"/>
          </p:cNvSpPr>
          <p:nvPr>
            <p:ph type="subTitle" idx="1"/>
          </p:nvPr>
        </p:nvSpPr>
        <p:spPr>
          <a:xfrm>
            <a:off x="1543050" y="3886200"/>
            <a:ext cx="72009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s-ES" smtClean="0"/>
              <a:t>Haga clic para modificar el estilo de subtítulo del patrón</a:t>
            </a:r>
            <a:endParaRPr lang="es-E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ES"/>
          </a:p>
        </p:txBody>
      </p:sp>
      <p:sp>
        <p:nvSpPr>
          <p:cNvPr id="3" name="2 Marcador de texto vertical"/>
          <p:cNvSpPr>
            <a:spLocks noGrp="1"/>
          </p:cNvSpPr>
          <p:nvPr>
            <p:ph type="body" orient="vert" idx="1"/>
          </p:nvPr>
        </p:nvSpPr>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7329488" y="609600"/>
            <a:ext cx="2185987" cy="5486400"/>
          </a:xfrm>
        </p:spPr>
        <p:txBody>
          <a:bodyPr vert="eaVert"/>
          <a:lstStyle/>
          <a:p>
            <a:r>
              <a:rPr lang="es-ES" smtClean="0"/>
              <a:t>Haga clic para modificar el estilo de título del patrón</a:t>
            </a:r>
            <a:endParaRPr lang="es-ES"/>
          </a:p>
        </p:txBody>
      </p:sp>
      <p:sp>
        <p:nvSpPr>
          <p:cNvPr id="3" name="2 Marcador de texto vertical"/>
          <p:cNvSpPr>
            <a:spLocks noGrp="1"/>
          </p:cNvSpPr>
          <p:nvPr>
            <p:ph type="body" orient="vert" idx="1"/>
          </p:nvPr>
        </p:nvSpPr>
        <p:spPr>
          <a:xfrm>
            <a:off x="771525" y="609600"/>
            <a:ext cx="6405563" cy="5486400"/>
          </a:xfrm>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ES"/>
          </a:p>
        </p:txBody>
      </p:sp>
      <p:sp>
        <p:nvSpPr>
          <p:cNvPr id="3" name="2 Marcador de contenido"/>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812800" y="4406900"/>
            <a:ext cx="8743950" cy="1362075"/>
          </a:xfrm>
        </p:spPr>
        <p:txBody>
          <a:bodyPr anchor="t"/>
          <a:lstStyle>
            <a:lvl1pPr algn="l">
              <a:defRPr sz="4000" b="1" cap="all"/>
            </a:lvl1pPr>
          </a:lstStyle>
          <a:p>
            <a:r>
              <a:rPr lang="es-ES" smtClean="0"/>
              <a:t>Haga clic para modificar el estilo de título del patrón</a:t>
            </a:r>
            <a:endParaRPr lang="es-ES"/>
          </a:p>
        </p:txBody>
      </p:sp>
      <p:sp>
        <p:nvSpPr>
          <p:cNvPr id="3" name="2 Marcador de texto"/>
          <p:cNvSpPr>
            <a:spLocks noGrp="1"/>
          </p:cNvSpPr>
          <p:nvPr>
            <p:ph type="body" idx="1"/>
          </p:nvPr>
        </p:nvSpPr>
        <p:spPr>
          <a:xfrm>
            <a:off x="812800" y="2906713"/>
            <a:ext cx="874395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smtClean="0"/>
              <a:t>Haga clic para modificar el estilo de texto del patrón</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ES"/>
          </a:p>
        </p:txBody>
      </p:sp>
      <p:sp>
        <p:nvSpPr>
          <p:cNvPr id="3" name="2 Marcador de contenido"/>
          <p:cNvSpPr>
            <a:spLocks noGrp="1"/>
          </p:cNvSpPr>
          <p:nvPr>
            <p:ph sz="half" idx="1"/>
          </p:nvPr>
        </p:nvSpPr>
        <p:spPr>
          <a:xfrm>
            <a:off x="771525" y="1981200"/>
            <a:ext cx="4295775"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3 Marcador de contenido"/>
          <p:cNvSpPr>
            <a:spLocks noGrp="1"/>
          </p:cNvSpPr>
          <p:nvPr>
            <p:ph sz="half" idx="2"/>
          </p:nvPr>
        </p:nvSpPr>
        <p:spPr>
          <a:xfrm>
            <a:off x="5219700" y="1981200"/>
            <a:ext cx="4295775"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514350" y="274638"/>
            <a:ext cx="9258300" cy="1143000"/>
          </a:xfrm>
        </p:spPr>
        <p:txBody>
          <a:bodyPr/>
          <a:lstStyle>
            <a:lvl1pPr>
              <a:defRPr/>
            </a:lvl1pPr>
          </a:lstStyle>
          <a:p>
            <a:r>
              <a:rPr lang="es-ES" smtClean="0"/>
              <a:t>Haga clic para modificar el estilo de título del patrón</a:t>
            </a:r>
            <a:endParaRPr lang="es-ES"/>
          </a:p>
        </p:txBody>
      </p:sp>
      <p:sp>
        <p:nvSpPr>
          <p:cNvPr id="3" name="2 Marcador de texto"/>
          <p:cNvSpPr>
            <a:spLocks noGrp="1"/>
          </p:cNvSpPr>
          <p:nvPr>
            <p:ph type="body" idx="1"/>
          </p:nvPr>
        </p:nvSpPr>
        <p:spPr>
          <a:xfrm>
            <a:off x="514350" y="1535113"/>
            <a:ext cx="454501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3 Marcador de contenido"/>
          <p:cNvSpPr>
            <a:spLocks noGrp="1"/>
          </p:cNvSpPr>
          <p:nvPr>
            <p:ph sz="half" idx="2"/>
          </p:nvPr>
        </p:nvSpPr>
        <p:spPr>
          <a:xfrm>
            <a:off x="514350" y="2174875"/>
            <a:ext cx="454501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5" name="4 Marcador de texto"/>
          <p:cNvSpPr>
            <a:spLocks noGrp="1"/>
          </p:cNvSpPr>
          <p:nvPr>
            <p:ph type="body" sz="quarter" idx="3"/>
          </p:nvPr>
        </p:nvSpPr>
        <p:spPr>
          <a:xfrm>
            <a:off x="5226050" y="1535113"/>
            <a:ext cx="454660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5 Marcador de contenido"/>
          <p:cNvSpPr>
            <a:spLocks noGrp="1"/>
          </p:cNvSpPr>
          <p:nvPr>
            <p:ph sz="quarter" idx="4"/>
          </p:nvPr>
        </p:nvSpPr>
        <p:spPr>
          <a:xfrm>
            <a:off x="5226050" y="2174875"/>
            <a:ext cx="454660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E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514350" y="273050"/>
            <a:ext cx="3384550" cy="1162050"/>
          </a:xfrm>
        </p:spPr>
        <p:txBody>
          <a:bodyPr anchor="b"/>
          <a:lstStyle>
            <a:lvl1pPr algn="l">
              <a:defRPr sz="2000" b="1"/>
            </a:lvl1pPr>
          </a:lstStyle>
          <a:p>
            <a:r>
              <a:rPr lang="es-ES" smtClean="0"/>
              <a:t>Haga clic para modificar el estilo de título del patrón</a:t>
            </a:r>
            <a:endParaRPr lang="es-ES"/>
          </a:p>
        </p:txBody>
      </p:sp>
      <p:sp>
        <p:nvSpPr>
          <p:cNvPr id="3" name="2 Marcador de contenido"/>
          <p:cNvSpPr>
            <a:spLocks noGrp="1"/>
          </p:cNvSpPr>
          <p:nvPr>
            <p:ph idx="1"/>
          </p:nvPr>
        </p:nvSpPr>
        <p:spPr>
          <a:xfrm>
            <a:off x="4022725" y="273050"/>
            <a:ext cx="5749925"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3 Marcador de texto"/>
          <p:cNvSpPr>
            <a:spLocks noGrp="1"/>
          </p:cNvSpPr>
          <p:nvPr>
            <p:ph type="body" sz="half" idx="2"/>
          </p:nvPr>
        </p:nvSpPr>
        <p:spPr>
          <a:xfrm>
            <a:off x="514350" y="1435100"/>
            <a:ext cx="3384550"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2016125" y="4800600"/>
            <a:ext cx="6172200" cy="566738"/>
          </a:xfrm>
        </p:spPr>
        <p:txBody>
          <a:bodyPr anchor="b"/>
          <a:lstStyle>
            <a:lvl1pPr algn="l">
              <a:defRPr sz="2000" b="1"/>
            </a:lvl1pPr>
          </a:lstStyle>
          <a:p>
            <a:r>
              <a:rPr lang="es-ES" smtClean="0"/>
              <a:t>Haga clic para modificar el estilo de título del patrón</a:t>
            </a:r>
            <a:endParaRPr lang="es-ES"/>
          </a:p>
        </p:txBody>
      </p:sp>
      <p:sp>
        <p:nvSpPr>
          <p:cNvPr id="3" name="2 Marcador de posición de imagen"/>
          <p:cNvSpPr>
            <a:spLocks noGrp="1"/>
          </p:cNvSpPr>
          <p:nvPr>
            <p:ph type="pic" idx="1"/>
          </p:nvPr>
        </p:nvSpPr>
        <p:spPr>
          <a:xfrm>
            <a:off x="2016125" y="612775"/>
            <a:ext cx="6172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smtClean="0"/>
              <a:t>Haga clic en el icono para agregar una imagen</a:t>
            </a:r>
            <a:endParaRPr lang="es-ES"/>
          </a:p>
        </p:txBody>
      </p:sp>
      <p:sp>
        <p:nvSpPr>
          <p:cNvPr id="4" name="3 Marcador de texto"/>
          <p:cNvSpPr>
            <a:spLocks noGrp="1"/>
          </p:cNvSpPr>
          <p:nvPr>
            <p:ph type="body" sz="half" idx="2"/>
          </p:nvPr>
        </p:nvSpPr>
        <p:spPr>
          <a:xfrm>
            <a:off x="2016125" y="5367338"/>
            <a:ext cx="6172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ChangeArrowheads="1"/>
          </p:cNvSpPr>
          <p:nvPr/>
        </p:nvSpPr>
        <p:spPr bwMode="auto">
          <a:xfrm>
            <a:off x="0" y="0"/>
            <a:ext cx="10285413" cy="6856413"/>
          </a:xfrm>
          <a:prstGeom prst="rect">
            <a:avLst/>
          </a:prstGeom>
          <a:gradFill rotWithShape="0">
            <a:gsLst>
              <a:gs pos="0">
                <a:srgbClr val="0000CC"/>
              </a:gs>
              <a:gs pos="100000">
                <a:srgbClr val="0000CC">
                  <a:gamma/>
                  <a:shade val="0"/>
                  <a:invGamma/>
                </a:srgbClr>
              </a:gs>
            </a:gsLst>
            <a:lin ang="5400000" scaled="1"/>
          </a:gradFill>
          <a:ln w="12700">
            <a:noFill/>
            <a:miter lim="800000"/>
            <a:headEnd/>
            <a:tailEnd/>
          </a:ln>
          <a:effectLst/>
        </p:spPr>
        <p:txBody>
          <a:bodyPr wrap="none" anchor="ctr"/>
          <a:lstStyle/>
          <a:p>
            <a:endParaRPr lang="es-ES"/>
          </a:p>
        </p:txBody>
      </p:sp>
      <p:sp>
        <p:nvSpPr>
          <p:cNvPr id="1027" name="Freeform 3"/>
          <p:cNvSpPr>
            <a:spLocks/>
          </p:cNvSpPr>
          <p:nvPr/>
        </p:nvSpPr>
        <p:spPr bwMode="auto">
          <a:xfrm>
            <a:off x="231775" y="534988"/>
            <a:ext cx="90488" cy="5865812"/>
          </a:xfrm>
          <a:custGeom>
            <a:avLst/>
            <a:gdLst/>
            <a:ahLst/>
            <a:cxnLst>
              <a:cxn ang="0">
                <a:pos x="0" y="3694"/>
              </a:cxn>
              <a:cxn ang="0">
                <a:pos x="0" y="0"/>
              </a:cxn>
              <a:cxn ang="0">
                <a:pos x="56" y="0"/>
              </a:cxn>
              <a:cxn ang="0">
                <a:pos x="56" y="3694"/>
              </a:cxn>
              <a:cxn ang="0">
                <a:pos x="0" y="3694"/>
              </a:cxn>
            </a:cxnLst>
            <a:rect l="0" t="0" r="r" b="b"/>
            <a:pathLst>
              <a:path w="57" h="3695">
                <a:moveTo>
                  <a:pt x="0" y="3694"/>
                </a:moveTo>
                <a:lnTo>
                  <a:pt x="0" y="0"/>
                </a:lnTo>
                <a:lnTo>
                  <a:pt x="56" y="0"/>
                </a:lnTo>
                <a:lnTo>
                  <a:pt x="56" y="3694"/>
                </a:lnTo>
                <a:lnTo>
                  <a:pt x="0" y="3694"/>
                </a:lnTo>
              </a:path>
            </a:pathLst>
          </a:custGeom>
          <a:gradFill rotWithShape="0">
            <a:gsLst>
              <a:gs pos="0">
                <a:srgbClr val="FFCC00">
                  <a:gamma/>
                  <a:shade val="0"/>
                  <a:invGamma/>
                </a:srgbClr>
              </a:gs>
              <a:gs pos="100000">
                <a:srgbClr val="FFCC00"/>
              </a:gs>
            </a:gsLst>
            <a:lin ang="5400000" scaled="1"/>
          </a:gradFill>
          <a:ln w="12700" cap="rnd" cmpd="sng">
            <a:noFill/>
            <a:prstDash val="solid"/>
            <a:round/>
            <a:headEnd type="none" w="med" len="med"/>
            <a:tailEnd type="none" w="med" len="med"/>
          </a:ln>
          <a:effectLst/>
        </p:spPr>
        <p:txBody>
          <a:bodyPr/>
          <a:lstStyle/>
          <a:p>
            <a:endParaRPr lang="es-ES"/>
          </a:p>
        </p:txBody>
      </p:sp>
      <p:sp>
        <p:nvSpPr>
          <p:cNvPr id="1028" name="Freeform 4"/>
          <p:cNvSpPr>
            <a:spLocks/>
          </p:cNvSpPr>
          <p:nvPr/>
        </p:nvSpPr>
        <p:spPr bwMode="auto">
          <a:xfrm>
            <a:off x="9958388" y="534988"/>
            <a:ext cx="88900" cy="5865812"/>
          </a:xfrm>
          <a:custGeom>
            <a:avLst/>
            <a:gdLst/>
            <a:ahLst/>
            <a:cxnLst>
              <a:cxn ang="0">
                <a:pos x="0" y="3694"/>
              </a:cxn>
              <a:cxn ang="0">
                <a:pos x="0" y="0"/>
              </a:cxn>
              <a:cxn ang="0">
                <a:pos x="55" y="0"/>
              </a:cxn>
              <a:cxn ang="0">
                <a:pos x="55" y="3694"/>
              </a:cxn>
              <a:cxn ang="0">
                <a:pos x="0" y="3694"/>
              </a:cxn>
            </a:cxnLst>
            <a:rect l="0" t="0" r="r" b="b"/>
            <a:pathLst>
              <a:path w="56" h="3695">
                <a:moveTo>
                  <a:pt x="0" y="3694"/>
                </a:moveTo>
                <a:lnTo>
                  <a:pt x="0" y="0"/>
                </a:lnTo>
                <a:lnTo>
                  <a:pt x="55" y="0"/>
                </a:lnTo>
                <a:lnTo>
                  <a:pt x="55" y="3694"/>
                </a:lnTo>
                <a:lnTo>
                  <a:pt x="0" y="3694"/>
                </a:lnTo>
              </a:path>
            </a:pathLst>
          </a:custGeom>
          <a:gradFill rotWithShape="0">
            <a:gsLst>
              <a:gs pos="0">
                <a:srgbClr val="FFCC00">
                  <a:gamma/>
                  <a:shade val="0"/>
                  <a:invGamma/>
                </a:srgbClr>
              </a:gs>
              <a:gs pos="100000">
                <a:srgbClr val="FFCC00"/>
              </a:gs>
            </a:gsLst>
            <a:lin ang="5400000" scaled="1"/>
          </a:gradFill>
          <a:ln w="12700" cap="rnd" cmpd="sng">
            <a:noFill/>
            <a:prstDash val="solid"/>
            <a:round/>
            <a:headEnd type="none" w="med" len="med"/>
            <a:tailEnd type="none" w="med" len="med"/>
          </a:ln>
          <a:effectLst/>
        </p:spPr>
        <p:txBody>
          <a:bodyPr/>
          <a:lstStyle/>
          <a:p>
            <a:endParaRPr lang="es-ES"/>
          </a:p>
        </p:txBody>
      </p:sp>
      <p:sp>
        <p:nvSpPr>
          <p:cNvPr id="1029" name="Rectangle 5"/>
          <p:cNvSpPr>
            <a:spLocks noGrp="1" noChangeArrowheads="1"/>
          </p:cNvSpPr>
          <p:nvPr>
            <p:ph type="title"/>
          </p:nvPr>
        </p:nvSpPr>
        <p:spPr bwMode="auto">
          <a:xfrm>
            <a:off x="771525" y="609600"/>
            <a:ext cx="8743950" cy="1143000"/>
          </a:xfrm>
          <a:prstGeom prst="rect">
            <a:avLst/>
          </a:prstGeom>
          <a:noFill/>
          <a:ln w="12700">
            <a:noFill/>
            <a:miter lim="800000"/>
            <a:headEnd/>
            <a:tailEnd/>
          </a:ln>
          <a:effectLst/>
        </p:spPr>
        <p:txBody>
          <a:bodyPr vert="horz" wrap="square" lIns="90488" tIns="44450" rIns="90488" bIns="44450" numCol="1" anchor="ctr" anchorCtr="0" compatLnSpc="1">
            <a:prstTxWarp prst="textNoShape">
              <a:avLst/>
            </a:prstTxWarp>
          </a:bodyPr>
          <a:lstStyle/>
          <a:p>
            <a:pPr lvl="0"/>
            <a:r>
              <a:rPr lang="es-ES" smtClean="0"/>
              <a:t>Haga clic para modificar el estilo de título del patrón</a:t>
            </a:r>
            <a:endParaRPr lang="en-US" smtClean="0"/>
          </a:p>
        </p:txBody>
      </p:sp>
      <p:sp>
        <p:nvSpPr>
          <p:cNvPr id="1030" name="Rectangle 6"/>
          <p:cNvSpPr>
            <a:spLocks noGrp="1" noChangeArrowheads="1"/>
          </p:cNvSpPr>
          <p:nvPr>
            <p:ph type="body" idx="1"/>
          </p:nvPr>
        </p:nvSpPr>
        <p:spPr bwMode="auto">
          <a:xfrm>
            <a:off x="771525" y="1981200"/>
            <a:ext cx="8743950" cy="4114800"/>
          </a:xfrm>
          <a:prstGeom prst="rect">
            <a:avLst/>
          </a:prstGeom>
          <a:noFill/>
          <a:ln w="12700">
            <a:noFill/>
            <a:miter lim="800000"/>
            <a:headEnd/>
            <a:tailEnd/>
          </a:ln>
          <a:effectLst/>
        </p:spPr>
        <p:txBody>
          <a:bodyPr vert="horz" wrap="square" lIns="90488" tIns="44450" rIns="90488" bIns="44450" numCol="1" anchor="t" anchorCtr="0" compatLnSpc="1">
            <a:prstTxWarp prst="textNoShape">
              <a:avLst/>
            </a:prstTxWarp>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smtClean="0"/>
          </a:p>
        </p:txBody>
      </p:sp>
    </p:spTree>
  </p:cSld>
  <p:clrMap bg1="dk2" tx1="lt1" bg2="dk1"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eaLnBrk="1" fontAlgn="base" hangingPunct="1">
        <a:spcBef>
          <a:spcPct val="0"/>
        </a:spcBef>
        <a:spcAft>
          <a:spcPct val="0"/>
        </a:spcAft>
        <a:defRPr sz="4400" b="1">
          <a:solidFill>
            <a:schemeClr val="accent1"/>
          </a:solidFill>
          <a:latin typeface="+mj-lt"/>
          <a:ea typeface="+mj-ea"/>
          <a:cs typeface="+mj-cs"/>
        </a:defRPr>
      </a:lvl1pPr>
      <a:lvl2pPr algn="ctr" rtl="0" eaLnBrk="1" fontAlgn="base" hangingPunct="1">
        <a:spcBef>
          <a:spcPct val="0"/>
        </a:spcBef>
        <a:spcAft>
          <a:spcPct val="0"/>
        </a:spcAft>
        <a:defRPr sz="4400" b="1">
          <a:solidFill>
            <a:schemeClr val="accent1"/>
          </a:solidFill>
          <a:latin typeface="Times New Roman" pitchFamily="18" charset="0"/>
        </a:defRPr>
      </a:lvl2pPr>
      <a:lvl3pPr algn="ctr" rtl="0" eaLnBrk="1" fontAlgn="base" hangingPunct="1">
        <a:spcBef>
          <a:spcPct val="0"/>
        </a:spcBef>
        <a:spcAft>
          <a:spcPct val="0"/>
        </a:spcAft>
        <a:defRPr sz="4400" b="1">
          <a:solidFill>
            <a:schemeClr val="accent1"/>
          </a:solidFill>
          <a:latin typeface="Times New Roman" pitchFamily="18" charset="0"/>
        </a:defRPr>
      </a:lvl3pPr>
      <a:lvl4pPr algn="ctr" rtl="0" eaLnBrk="1" fontAlgn="base" hangingPunct="1">
        <a:spcBef>
          <a:spcPct val="0"/>
        </a:spcBef>
        <a:spcAft>
          <a:spcPct val="0"/>
        </a:spcAft>
        <a:defRPr sz="4400" b="1">
          <a:solidFill>
            <a:schemeClr val="accent1"/>
          </a:solidFill>
          <a:latin typeface="Times New Roman" pitchFamily="18" charset="0"/>
        </a:defRPr>
      </a:lvl4pPr>
      <a:lvl5pPr algn="ctr" rtl="0" eaLnBrk="1" fontAlgn="base" hangingPunct="1">
        <a:spcBef>
          <a:spcPct val="0"/>
        </a:spcBef>
        <a:spcAft>
          <a:spcPct val="0"/>
        </a:spcAft>
        <a:defRPr sz="4400" b="1">
          <a:solidFill>
            <a:schemeClr val="accent1"/>
          </a:solidFill>
          <a:latin typeface="Times New Roman" pitchFamily="18" charset="0"/>
        </a:defRPr>
      </a:lvl5pPr>
      <a:lvl6pPr marL="457200" algn="ctr" rtl="0" eaLnBrk="1" fontAlgn="base" hangingPunct="1">
        <a:spcBef>
          <a:spcPct val="0"/>
        </a:spcBef>
        <a:spcAft>
          <a:spcPct val="0"/>
        </a:spcAft>
        <a:defRPr sz="4400" b="1">
          <a:solidFill>
            <a:schemeClr val="accent1"/>
          </a:solidFill>
          <a:latin typeface="Times New Roman" pitchFamily="18" charset="0"/>
        </a:defRPr>
      </a:lvl6pPr>
      <a:lvl7pPr marL="914400" algn="ctr" rtl="0" eaLnBrk="1" fontAlgn="base" hangingPunct="1">
        <a:spcBef>
          <a:spcPct val="0"/>
        </a:spcBef>
        <a:spcAft>
          <a:spcPct val="0"/>
        </a:spcAft>
        <a:defRPr sz="4400" b="1">
          <a:solidFill>
            <a:schemeClr val="accent1"/>
          </a:solidFill>
          <a:latin typeface="Times New Roman" pitchFamily="18" charset="0"/>
        </a:defRPr>
      </a:lvl7pPr>
      <a:lvl8pPr marL="1371600" algn="ctr" rtl="0" eaLnBrk="1" fontAlgn="base" hangingPunct="1">
        <a:spcBef>
          <a:spcPct val="0"/>
        </a:spcBef>
        <a:spcAft>
          <a:spcPct val="0"/>
        </a:spcAft>
        <a:defRPr sz="4400" b="1">
          <a:solidFill>
            <a:schemeClr val="accent1"/>
          </a:solidFill>
          <a:latin typeface="Times New Roman" pitchFamily="18" charset="0"/>
        </a:defRPr>
      </a:lvl8pPr>
      <a:lvl9pPr marL="1828800" algn="ctr" rtl="0" eaLnBrk="1" fontAlgn="base" hangingPunct="1">
        <a:spcBef>
          <a:spcPct val="0"/>
        </a:spcBef>
        <a:spcAft>
          <a:spcPct val="0"/>
        </a:spcAft>
        <a:defRPr sz="4400" b="1">
          <a:solidFill>
            <a:schemeClr val="accent1"/>
          </a:solidFill>
          <a:latin typeface="Times New Roman" pitchFamily="18" charset="0"/>
        </a:defRPr>
      </a:lvl9pPr>
    </p:titleStyle>
    <p:bodyStyle>
      <a:lvl1pPr marL="342900" indent="-342900" algn="l" rtl="0" eaLnBrk="1" fontAlgn="base" hangingPunct="1">
        <a:spcBef>
          <a:spcPct val="20000"/>
        </a:spcBef>
        <a:spcAft>
          <a:spcPct val="0"/>
        </a:spcAft>
        <a:buSzPct val="10000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SzPct val="100000"/>
        <a:buChar char="–"/>
        <a:defRPr sz="2800">
          <a:solidFill>
            <a:schemeClr val="tx1"/>
          </a:solidFill>
          <a:latin typeface="+mn-lt"/>
        </a:defRPr>
      </a:lvl2pPr>
      <a:lvl3pPr marL="1143000" indent="-228600" algn="l" rtl="0" eaLnBrk="1" fontAlgn="base" hangingPunct="1">
        <a:spcBef>
          <a:spcPct val="20000"/>
        </a:spcBef>
        <a:spcAft>
          <a:spcPct val="0"/>
        </a:spcAft>
        <a:buSzPct val="100000"/>
        <a:buChar char="•"/>
        <a:defRPr sz="2400">
          <a:solidFill>
            <a:schemeClr val="tx1"/>
          </a:solidFill>
          <a:latin typeface="+mn-lt"/>
        </a:defRPr>
      </a:lvl3pPr>
      <a:lvl4pPr marL="1600200" indent="-228600" algn="l" rtl="0" eaLnBrk="1" fontAlgn="base" hangingPunct="1">
        <a:spcBef>
          <a:spcPct val="20000"/>
        </a:spcBef>
        <a:spcAft>
          <a:spcPct val="0"/>
        </a:spcAft>
        <a:buSzPct val="100000"/>
        <a:buChar char="–"/>
        <a:defRPr sz="2000">
          <a:solidFill>
            <a:schemeClr val="tx1"/>
          </a:solidFill>
          <a:latin typeface="+mn-lt"/>
        </a:defRPr>
      </a:lvl4pPr>
      <a:lvl5pPr marL="2057400" indent="-228600" algn="l" rtl="0" eaLnBrk="1" fontAlgn="base" hangingPunct="1">
        <a:spcBef>
          <a:spcPct val="20000"/>
        </a:spcBef>
        <a:spcAft>
          <a:spcPct val="0"/>
        </a:spcAft>
        <a:buSzPct val="100000"/>
        <a:buChar char="•"/>
        <a:defRPr sz="2000">
          <a:solidFill>
            <a:schemeClr val="tx1"/>
          </a:solidFill>
          <a:latin typeface="+mn-lt"/>
        </a:defRPr>
      </a:lvl5pPr>
      <a:lvl6pPr marL="2514600" indent="-228600" algn="l" rtl="0" eaLnBrk="1" fontAlgn="base" hangingPunct="1">
        <a:spcBef>
          <a:spcPct val="20000"/>
        </a:spcBef>
        <a:spcAft>
          <a:spcPct val="0"/>
        </a:spcAft>
        <a:buSzPct val="100000"/>
        <a:buChar char="•"/>
        <a:defRPr sz="2000">
          <a:solidFill>
            <a:schemeClr val="tx1"/>
          </a:solidFill>
          <a:latin typeface="+mn-lt"/>
        </a:defRPr>
      </a:lvl6pPr>
      <a:lvl7pPr marL="2971800" indent="-228600" algn="l" rtl="0" eaLnBrk="1" fontAlgn="base" hangingPunct="1">
        <a:spcBef>
          <a:spcPct val="20000"/>
        </a:spcBef>
        <a:spcAft>
          <a:spcPct val="0"/>
        </a:spcAft>
        <a:buSzPct val="100000"/>
        <a:buChar char="•"/>
        <a:defRPr sz="2000">
          <a:solidFill>
            <a:schemeClr val="tx1"/>
          </a:solidFill>
          <a:latin typeface="+mn-lt"/>
        </a:defRPr>
      </a:lvl7pPr>
      <a:lvl8pPr marL="3429000" indent="-228600" algn="l" rtl="0" eaLnBrk="1" fontAlgn="base" hangingPunct="1">
        <a:spcBef>
          <a:spcPct val="20000"/>
        </a:spcBef>
        <a:spcAft>
          <a:spcPct val="0"/>
        </a:spcAft>
        <a:buSzPct val="100000"/>
        <a:buChar char="•"/>
        <a:defRPr sz="2000">
          <a:solidFill>
            <a:schemeClr val="tx1"/>
          </a:solidFill>
          <a:latin typeface="+mn-lt"/>
        </a:defRPr>
      </a:lvl8pPr>
      <a:lvl9pPr marL="3886200" indent="-228600" algn="l" rtl="0" eaLnBrk="1" fontAlgn="base" hangingPunct="1">
        <a:spcBef>
          <a:spcPct val="20000"/>
        </a:spcBef>
        <a:spcAft>
          <a:spcPct val="0"/>
        </a:spcAft>
        <a:buSzPct val="100000"/>
        <a:buChar char="•"/>
        <a:defRPr sz="2000">
          <a:solidFill>
            <a:schemeClr val="tx1"/>
          </a:solidFill>
          <a:latin typeface="+mn-lt"/>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ChangeArrowheads="1"/>
          </p:cNvSpPr>
          <p:nvPr/>
        </p:nvSpPr>
        <p:spPr bwMode="auto">
          <a:xfrm>
            <a:off x="800100" y="6248400"/>
            <a:ext cx="2133600" cy="457200"/>
          </a:xfrm>
          <a:prstGeom prst="rect">
            <a:avLst/>
          </a:prstGeom>
          <a:noFill/>
          <a:ln w="12700">
            <a:noFill/>
            <a:miter lim="800000"/>
            <a:headEnd/>
            <a:tailEnd/>
          </a:ln>
          <a:effectLst/>
        </p:spPr>
        <p:txBody>
          <a:bodyPr wrap="none" anchor="ctr"/>
          <a:lstStyle/>
          <a:p>
            <a:endParaRPr lang="es-ES"/>
          </a:p>
        </p:txBody>
      </p:sp>
      <p:sp>
        <p:nvSpPr>
          <p:cNvPr id="3075" name="Rectangle 3"/>
          <p:cNvSpPr>
            <a:spLocks noChangeArrowheads="1"/>
          </p:cNvSpPr>
          <p:nvPr/>
        </p:nvSpPr>
        <p:spPr bwMode="auto">
          <a:xfrm>
            <a:off x="3543300" y="6248400"/>
            <a:ext cx="3200400" cy="457200"/>
          </a:xfrm>
          <a:prstGeom prst="rect">
            <a:avLst/>
          </a:prstGeom>
          <a:noFill/>
          <a:ln w="12700">
            <a:noFill/>
            <a:miter lim="800000"/>
            <a:headEnd/>
            <a:tailEnd/>
          </a:ln>
          <a:effectLst/>
        </p:spPr>
        <p:txBody>
          <a:bodyPr wrap="none" anchor="ctr"/>
          <a:lstStyle/>
          <a:p>
            <a:endParaRPr lang="es-ES"/>
          </a:p>
        </p:txBody>
      </p:sp>
      <p:sp>
        <p:nvSpPr>
          <p:cNvPr id="3076" name="Rectangle 4"/>
          <p:cNvSpPr>
            <a:spLocks noChangeArrowheads="1"/>
          </p:cNvSpPr>
          <p:nvPr/>
        </p:nvSpPr>
        <p:spPr bwMode="auto">
          <a:xfrm>
            <a:off x="771525" y="6248400"/>
            <a:ext cx="2143125" cy="457200"/>
          </a:xfrm>
          <a:prstGeom prst="rect">
            <a:avLst/>
          </a:prstGeom>
          <a:noFill/>
          <a:ln w="12700">
            <a:noFill/>
            <a:miter lim="800000"/>
            <a:headEnd/>
            <a:tailEnd/>
          </a:ln>
          <a:effectLst/>
        </p:spPr>
        <p:txBody>
          <a:bodyPr wrap="none" anchor="ctr"/>
          <a:lstStyle/>
          <a:p>
            <a:endParaRPr lang="es-ES"/>
          </a:p>
        </p:txBody>
      </p:sp>
      <p:sp>
        <p:nvSpPr>
          <p:cNvPr id="3077" name="Rectangle 5"/>
          <p:cNvSpPr>
            <a:spLocks noChangeArrowheads="1"/>
          </p:cNvSpPr>
          <p:nvPr/>
        </p:nvSpPr>
        <p:spPr bwMode="auto">
          <a:xfrm>
            <a:off x="3514725" y="6248400"/>
            <a:ext cx="3257550" cy="457200"/>
          </a:xfrm>
          <a:prstGeom prst="rect">
            <a:avLst/>
          </a:prstGeom>
          <a:noFill/>
          <a:ln w="12700">
            <a:noFill/>
            <a:miter lim="800000"/>
            <a:headEnd/>
            <a:tailEnd/>
          </a:ln>
          <a:effectLst/>
        </p:spPr>
        <p:txBody>
          <a:bodyPr wrap="none" anchor="ctr"/>
          <a:lstStyle/>
          <a:p>
            <a:endParaRPr lang="es-ES"/>
          </a:p>
        </p:txBody>
      </p:sp>
      <p:sp>
        <p:nvSpPr>
          <p:cNvPr id="3078" name="Rectangle 6"/>
          <p:cNvSpPr>
            <a:spLocks noGrp="1" noChangeArrowheads="1"/>
          </p:cNvSpPr>
          <p:nvPr>
            <p:ph type="title"/>
          </p:nvPr>
        </p:nvSpPr>
        <p:spPr>
          <a:ln/>
        </p:spPr>
        <p:txBody>
          <a:bodyPr/>
          <a:lstStyle/>
          <a:p>
            <a:r>
              <a:rPr lang="es-ES" sz="5400" dirty="0" smtClean="0">
                <a:solidFill>
                  <a:srgbClr val="FFFF00"/>
                </a:solidFill>
                <a:effectLst>
                  <a:outerShdw blurRad="38100" dist="38100" dir="2700000" algn="tl">
                    <a:srgbClr val="000000">
                      <a:alpha val="43137"/>
                    </a:srgbClr>
                  </a:outerShdw>
                </a:effectLst>
              </a:rPr>
              <a:t>LENGUAJE DE PROGRAMACION</a:t>
            </a:r>
            <a:endParaRPr lang="es-ES" sz="5400" dirty="0">
              <a:solidFill>
                <a:srgbClr val="FFFF00"/>
              </a:solidFill>
              <a:effectLst>
                <a:outerShdw blurRad="38100" dist="38100" dir="2700000" algn="tl">
                  <a:srgbClr val="000000">
                    <a:alpha val="43137"/>
                  </a:srgbClr>
                </a:outerShdw>
              </a:effectLst>
            </a:endParaRPr>
          </a:p>
        </p:txBody>
      </p:sp>
      <p:sp>
        <p:nvSpPr>
          <p:cNvPr id="8" name="7 CuadroTexto"/>
          <p:cNvSpPr txBox="1"/>
          <p:nvPr/>
        </p:nvSpPr>
        <p:spPr>
          <a:xfrm>
            <a:off x="2551212" y="3297178"/>
            <a:ext cx="5040560" cy="707886"/>
          </a:xfrm>
          <a:prstGeom prst="rect">
            <a:avLst/>
          </a:prstGeom>
          <a:noFill/>
        </p:spPr>
        <p:txBody>
          <a:bodyPr wrap="square" rtlCol="0">
            <a:spAutoFit/>
          </a:bodyPr>
          <a:lstStyle/>
          <a:p>
            <a:pPr algn="ctr"/>
            <a:r>
              <a:rPr lang="es-ES" sz="4000" b="1" dirty="0" smtClean="0"/>
              <a:t>SEMESTRE  </a:t>
            </a:r>
            <a:r>
              <a:rPr lang="es-ES" sz="4000" b="1" dirty="0" smtClean="0"/>
              <a:t>2015-I</a:t>
            </a:r>
            <a:endParaRPr lang="es-ES" sz="4000" b="1" dirty="0"/>
          </a:p>
        </p:txBody>
      </p:sp>
      <p:sp>
        <p:nvSpPr>
          <p:cNvPr id="9" name="8 CuadroTexto"/>
          <p:cNvSpPr txBox="1"/>
          <p:nvPr/>
        </p:nvSpPr>
        <p:spPr>
          <a:xfrm>
            <a:off x="1903140" y="5498068"/>
            <a:ext cx="6624736" cy="523220"/>
          </a:xfrm>
          <a:prstGeom prst="rect">
            <a:avLst/>
          </a:prstGeom>
          <a:noFill/>
        </p:spPr>
        <p:txBody>
          <a:bodyPr wrap="square" rtlCol="0">
            <a:spAutoFit/>
          </a:bodyPr>
          <a:lstStyle/>
          <a:p>
            <a:r>
              <a:rPr lang="es-ES" sz="2800" b="1" i="1" dirty="0" smtClean="0"/>
              <a:t>Profesor:  Ing. William W. Chauca Nolasco</a:t>
            </a:r>
            <a:endParaRPr lang="es-ES" sz="2800" b="1" i="1" dirty="0"/>
          </a:p>
        </p:txBody>
      </p:sp>
    </p:spTree>
  </p:cSld>
  <p:clrMapOvr>
    <a:masterClrMapping/>
  </p:clrMapOvr>
  <p:transition spd="slow"/>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Rectángulo"/>
          <p:cNvSpPr/>
          <p:nvPr/>
        </p:nvSpPr>
        <p:spPr>
          <a:xfrm>
            <a:off x="823020" y="539969"/>
            <a:ext cx="8568952" cy="584775"/>
          </a:xfrm>
          <a:prstGeom prst="rect">
            <a:avLst/>
          </a:prstGeom>
        </p:spPr>
        <p:txBody>
          <a:bodyPr wrap="square">
            <a:spAutoFit/>
          </a:bodyPr>
          <a:lstStyle/>
          <a:p>
            <a:pPr algn="ctr"/>
            <a:r>
              <a:rPr lang="es-ES" sz="3200" b="1" dirty="0" smtClean="0">
                <a:solidFill>
                  <a:srgbClr val="FFFF00"/>
                </a:solidFill>
                <a:effectLst>
                  <a:outerShdw blurRad="38100" dist="38100" dir="2700000" algn="tl">
                    <a:srgbClr val="000000">
                      <a:alpha val="43137"/>
                    </a:srgbClr>
                  </a:outerShdw>
                </a:effectLst>
              </a:rPr>
              <a:t>DE LOS PROBLEMAS A LOS PROGRAMAS</a:t>
            </a:r>
            <a:endParaRPr lang="es-ES" sz="3200" b="1" dirty="0">
              <a:solidFill>
                <a:srgbClr val="FFFF00"/>
              </a:solidFill>
              <a:effectLst>
                <a:outerShdw blurRad="38100" dist="38100" dir="2700000" algn="tl">
                  <a:srgbClr val="000000">
                    <a:alpha val="43137"/>
                  </a:srgbClr>
                </a:outerShdw>
              </a:effectLst>
            </a:endParaRPr>
          </a:p>
        </p:txBody>
      </p:sp>
      <p:sp>
        <p:nvSpPr>
          <p:cNvPr id="10241" name="Rectangle 1"/>
          <p:cNvSpPr>
            <a:spLocks noChangeArrowheads="1"/>
          </p:cNvSpPr>
          <p:nvPr/>
        </p:nvSpPr>
        <p:spPr bwMode="auto">
          <a:xfrm>
            <a:off x="462980" y="1628800"/>
            <a:ext cx="9217024" cy="3539430"/>
          </a:xfrm>
          <a:prstGeom prst="rect">
            <a:avLst/>
          </a:prstGeom>
          <a:noFill/>
          <a:ln w="12700" cap="flat" cmpd="sng">
            <a:noFill/>
            <a:prstDash val="solid"/>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s-PE" sz="2800" b="0" i="0" u="none" strike="noStrike" cap="none" normalizeH="0" baseline="0" dirty="0" smtClean="0">
                <a:ln>
                  <a:noFill/>
                </a:ln>
                <a:solidFill>
                  <a:schemeClr val="tx1"/>
                </a:solidFill>
                <a:effectLst/>
                <a:latin typeface="+mn-lt"/>
                <a:ea typeface="MS Mincho" pitchFamily="49" charset="-128"/>
                <a:cs typeface="Tahoma" pitchFamily="34" charset="0"/>
              </a:rPr>
              <a:t>La computadora no solamente es una máquina que puede realizar procesos para darnos resultados, sin que tengamos la noción exacta de las operaciones que realiza para llegar a esos resultados. Con la computadora además de lo anterior también podemos diseñar soluciones a la medida, de problemas específicos que se nos presenten. Más aún, si estos involucran operaciones matemáticas complejas y/o repetitivas, o requieren del manejo de un volumen muy grande de datos. </a:t>
            </a:r>
            <a:endParaRPr kumimoji="0" lang="es-ES" sz="2800" b="0" i="0" u="none" strike="noStrike" cap="none" normalizeH="0" baseline="0" dirty="0" smtClean="0">
              <a:ln>
                <a:noFill/>
              </a:ln>
              <a:solidFill>
                <a:schemeClr val="tx1"/>
              </a:solidFill>
              <a:effectLst/>
              <a:latin typeface="+mn-lt"/>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Rectángulo"/>
          <p:cNvSpPr/>
          <p:nvPr/>
        </p:nvSpPr>
        <p:spPr>
          <a:xfrm>
            <a:off x="606996" y="1484784"/>
            <a:ext cx="9073008" cy="4401205"/>
          </a:xfrm>
          <a:prstGeom prst="rect">
            <a:avLst/>
          </a:prstGeom>
        </p:spPr>
        <p:txBody>
          <a:bodyPr wrap="square">
            <a:spAutoFit/>
          </a:bodyPr>
          <a:lstStyle/>
          <a:p>
            <a:pPr lvl="0" algn="just"/>
            <a:r>
              <a:rPr lang="es-PE" sz="2800" dirty="0">
                <a:ea typeface="MS Mincho" pitchFamily="49" charset="-128"/>
                <a:cs typeface="Tahoma" pitchFamily="34" charset="0"/>
              </a:rPr>
              <a:t>El diseño de soluciones a la medida de nuestros problemas, requiere como en otras disciplinas una metodología que nos enseñe de manera gradual, la forma de llegar a estas soluciones. </a:t>
            </a:r>
            <a:endParaRPr lang="es-ES" sz="2800" dirty="0"/>
          </a:p>
          <a:p>
            <a:pPr lvl="0" algn="just"/>
            <a:r>
              <a:rPr lang="es-PE" sz="2800" dirty="0">
                <a:ea typeface="MS Mincho" pitchFamily="49" charset="-128"/>
                <a:cs typeface="Tahoma" pitchFamily="34" charset="0"/>
              </a:rPr>
              <a:t>A las soluciones creadas por computadora se les conoce como </a:t>
            </a:r>
            <a:r>
              <a:rPr lang="es-PE" sz="2800" b="1" i="1" dirty="0">
                <a:solidFill>
                  <a:srgbClr val="FFFF00"/>
                </a:solidFill>
                <a:ea typeface="MS Mincho" pitchFamily="49" charset="-128"/>
                <a:cs typeface="Tahoma" pitchFamily="34" charset="0"/>
              </a:rPr>
              <a:t>programas</a:t>
            </a:r>
            <a:r>
              <a:rPr lang="es-PE" sz="2800" b="1" i="1" dirty="0">
                <a:ea typeface="MS Mincho" pitchFamily="49" charset="-128"/>
                <a:cs typeface="Tahoma" pitchFamily="34" charset="0"/>
              </a:rPr>
              <a:t> </a:t>
            </a:r>
            <a:r>
              <a:rPr lang="es-PE" sz="2800" dirty="0">
                <a:ea typeface="MS Mincho" pitchFamily="49" charset="-128"/>
                <a:cs typeface="Tahoma" pitchFamily="34" charset="0"/>
              </a:rPr>
              <a:t>y no son más que una serie de operaciones que realiza la computadora para llegar a un resultado, con un grupo de datos específicos. Lo anterior nos lleva al razonamiento de que un programa nos sirve para solucionar un problema esp</a:t>
            </a:r>
            <a:r>
              <a:rPr lang="es-PE" sz="2800" dirty="0">
                <a:ea typeface="MS Mincho" pitchFamily="49" charset="-128"/>
                <a:cs typeface="Arial" pitchFamily="34" charset="0"/>
              </a:rPr>
              <a:t>e</a:t>
            </a:r>
            <a:r>
              <a:rPr lang="es-PE" sz="2800" dirty="0">
                <a:ea typeface="MS Mincho" pitchFamily="49" charset="-128"/>
                <a:cs typeface="Tahoma" pitchFamily="34" charset="0"/>
              </a:rPr>
              <a:t>cifico.</a:t>
            </a:r>
            <a:endParaRPr lang="es-PE" sz="2800" dirty="0"/>
          </a:p>
        </p:txBody>
      </p:sp>
      <p:sp>
        <p:nvSpPr>
          <p:cNvPr id="3" name="2 Rectángulo"/>
          <p:cNvSpPr/>
          <p:nvPr/>
        </p:nvSpPr>
        <p:spPr>
          <a:xfrm>
            <a:off x="823020" y="539969"/>
            <a:ext cx="8568952" cy="584775"/>
          </a:xfrm>
          <a:prstGeom prst="rect">
            <a:avLst/>
          </a:prstGeom>
        </p:spPr>
        <p:txBody>
          <a:bodyPr wrap="square">
            <a:spAutoFit/>
          </a:bodyPr>
          <a:lstStyle/>
          <a:p>
            <a:pPr algn="ctr"/>
            <a:r>
              <a:rPr lang="es-ES" sz="3200" b="1" dirty="0" smtClean="0">
                <a:solidFill>
                  <a:srgbClr val="FFFF00"/>
                </a:solidFill>
                <a:effectLst>
                  <a:outerShdw blurRad="38100" dist="38100" dir="2700000" algn="tl">
                    <a:srgbClr val="000000">
                      <a:alpha val="43137"/>
                    </a:srgbClr>
                  </a:outerShdw>
                </a:effectLst>
              </a:rPr>
              <a:t>DE LOS PROBLEMAS A LOS PROGRAMAS</a:t>
            </a:r>
            <a:endParaRPr lang="es-ES" sz="3200" b="1" dirty="0">
              <a:solidFill>
                <a:srgbClr val="FFFF00"/>
              </a:solidFill>
              <a:effectLst>
                <a:outerShdw blurRad="38100" dist="38100" dir="2700000" algn="tl">
                  <a:srgbClr val="000000">
                    <a:alpha val="43137"/>
                  </a:srgbClr>
                </a:outerShdw>
              </a:effectLst>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Rectángulo"/>
          <p:cNvSpPr/>
          <p:nvPr/>
        </p:nvSpPr>
        <p:spPr>
          <a:xfrm>
            <a:off x="606996" y="116632"/>
            <a:ext cx="8856984" cy="1077218"/>
          </a:xfrm>
          <a:prstGeom prst="rect">
            <a:avLst/>
          </a:prstGeom>
        </p:spPr>
        <p:txBody>
          <a:bodyPr wrap="square">
            <a:spAutoFit/>
          </a:bodyPr>
          <a:lstStyle/>
          <a:p>
            <a:pPr algn="ctr"/>
            <a:r>
              <a:rPr lang="es-ES" sz="3200" b="1" dirty="0" smtClean="0">
                <a:solidFill>
                  <a:srgbClr val="FFFF00"/>
                </a:solidFill>
                <a:effectLst>
                  <a:outerShdw blurRad="38100" dist="38100" dir="2700000" algn="tl">
                    <a:srgbClr val="000000">
                      <a:alpha val="43137"/>
                    </a:srgbClr>
                  </a:outerShdw>
                </a:effectLst>
              </a:rPr>
              <a:t>DEFINICIONES BÁSICAS PARA LA CREACIÓN DE PROGRAMAS</a:t>
            </a:r>
            <a:endParaRPr lang="es-ES" sz="3200" b="1" dirty="0">
              <a:solidFill>
                <a:srgbClr val="FFFF00"/>
              </a:solidFill>
              <a:effectLst>
                <a:outerShdw blurRad="38100" dist="38100" dir="2700000" algn="tl">
                  <a:srgbClr val="000000">
                    <a:alpha val="43137"/>
                  </a:srgbClr>
                </a:outerShdw>
              </a:effectLst>
            </a:endParaRPr>
          </a:p>
        </p:txBody>
      </p:sp>
      <p:sp>
        <p:nvSpPr>
          <p:cNvPr id="3" name="2 Rectángulo"/>
          <p:cNvSpPr/>
          <p:nvPr/>
        </p:nvSpPr>
        <p:spPr>
          <a:xfrm>
            <a:off x="606996" y="1340768"/>
            <a:ext cx="9073008" cy="2677656"/>
          </a:xfrm>
          <a:prstGeom prst="rect">
            <a:avLst/>
          </a:prstGeom>
        </p:spPr>
        <p:txBody>
          <a:bodyPr wrap="square">
            <a:spAutoFit/>
          </a:bodyPr>
          <a:lstStyle/>
          <a:p>
            <a:pPr algn="just"/>
            <a:r>
              <a:rPr lang="es-ES" sz="2800" dirty="0" smtClean="0"/>
              <a:t>Para poder realizar programas, además de conocer la metodología mencionada, también debemos de conocer, de manera específica las funciones que puede realizar la computadora y las formas en que se pueden manejar los elementos que hay en la misma. Por eso es indispensable conocer ciertas definiciones:</a:t>
            </a:r>
            <a:endParaRPr lang="es-ES" sz="2800" dirty="0"/>
          </a:p>
        </p:txBody>
      </p:sp>
      <p:sp>
        <p:nvSpPr>
          <p:cNvPr id="4" name="3 Rectángulo"/>
          <p:cNvSpPr/>
          <p:nvPr/>
        </p:nvSpPr>
        <p:spPr>
          <a:xfrm>
            <a:off x="606996" y="4154304"/>
            <a:ext cx="9073008" cy="2246769"/>
          </a:xfrm>
          <a:prstGeom prst="rect">
            <a:avLst/>
          </a:prstGeom>
          <a:solidFill>
            <a:schemeClr val="accent3">
              <a:lumMod val="20000"/>
              <a:lumOff val="80000"/>
            </a:schemeClr>
          </a:solidFill>
        </p:spPr>
        <p:txBody>
          <a:bodyPr wrap="square">
            <a:spAutoFit/>
          </a:bodyPr>
          <a:lstStyle/>
          <a:p>
            <a:pPr algn="just"/>
            <a:r>
              <a:rPr lang="es-ES" sz="2800" dirty="0" smtClean="0">
                <a:solidFill>
                  <a:srgbClr val="FF0000"/>
                </a:solidFill>
              </a:rPr>
              <a:t>1.	Computadora: </a:t>
            </a:r>
            <a:r>
              <a:rPr lang="es-ES" sz="2800" dirty="0" smtClean="0">
                <a:solidFill>
                  <a:srgbClr val="0000CC"/>
                </a:solidFill>
              </a:rPr>
              <a:t>Es un dispositivo electrónico utilizado para procesar información y obtener resultados. Los datos y la información se pueden introducir en la computadora como entrada (input) y a continuación se procesan para producir una salida (output). </a:t>
            </a:r>
            <a:endParaRPr lang="es-ES" sz="2800" dirty="0">
              <a:solidFill>
                <a:srgbClr val="0000CC"/>
              </a:solidFill>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Rectángulo"/>
          <p:cNvSpPr/>
          <p:nvPr/>
        </p:nvSpPr>
        <p:spPr>
          <a:xfrm>
            <a:off x="606996" y="116632"/>
            <a:ext cx="8856984" cy="1077218"/>
          </a:xfrm>
          <a:prstGeom prst="rect">
            <a:avLst/>
          </a:prstGeom>
        </p:spPr>
        <p:txBody>
          <a:bodyPr wrap="square">
            <a:spAutoFit/>
          </a:bodyPr>
          <a:lstStyle/>
          <a:p>
            <a:pPr algn="ctr"/>
            <a:r>
              <a:rPr lang="es-ES" sz="3200" b="1" dirty="0" smtClean="0">
                <a:solidFill>
                  <a:srgbClr val="FFFF00"/>
                </a:solidFill>
                <a:effectLst>
                  <a:outerShdw blurRad="38100" dist="38100" dir="2700000" algn="tl">
                    <a:srgbClr val="000000">
                      <a:alpha val="43137"/>
                    </a:srgbClr>
                  </a:outerShdw>
                </a:effectLst>
              </a:rPr>
              <a:t>DEFINICIONES BÁSICAS PARA LA CREACIÓN DE PROGRAMAS</a:t>
            </a:r>
            <a:endParaRPr lang="es-ES" sz="3200" b="1" dirty="0">
              <a:solidFill>
                <a:srgbClr val="FFFF00"/>
              </a:solidFill>
              <a:effectLst>
                <a:outerShdw blurRad="38100" dist="38100" dir="2700000" algn="tl">
                  <a:srgbClr val="000000">
                    <a:alpha val="43137"/>
                  </a:srgbClr>
                </a:outerShdw>
              </a:effectLst>
            </a:endParaRPr>
          </a:p>
        </p:txBody>
      </p:sp>
      <p:sp>
        <p:nvSpPr>
          <p:cNvPr id="4" name="3 Rectángulo"/>
          <p:cNvSpPr/>
          <p:nvPr/>
        </p:nvSpPr>
        <p:spPr>
          <a:xfrm>
            <a:off x="534988" y="1340768"/>
            <a:ext cx="9217024" cy="4832092"/>
          </a:xfrm>
          <a:prstGeom prst="rect">
            <a:avLst/>
          </a:prstGeom>
        </p:spPr>
        <p:txBody>
          <a:bodyPr wrap="square">
            <a:spAutoFit/>
          </a:bodyPr>
          <a:lstStyle/>
          <a:p>
            <a:pPr marL="457200" indent="-457200" algn="just">
              <a:buAutoNum type="arabicPeriod" startAt="2"/>
            </a:pPr>
            <a:r>
              <a:rPr lang="es-ES" sz="2800" dirty="0" smtClean="0">
                <a:solidFill>
                  <a:srgbClr val="FFFF00"/>
                </a:solidFill>
              </a:rPr>
              <a:t>Programa:</a:t>
            </a:r>
            <a:r>
              <a:rPr lang="es-ES" sz="2800" dirty="0" smtClean="0">
                <a:solidFill>
                  <a:srgbClr val="8BF828"/>
                </a:solidFill>
              </a:rPr>
              <a:t> Es el conjunto de instrucciones escritas de algún lenguaje de programación y que ejecutadas secuencialmente resuelven un problema especifico. </a:t>
            </a:r>
          </a:p>
          <a:p>
            <a:pPr marL="457200" indent="-457200" algn="just">
              <a:buAutoNum type="arabicPeriod" startAt="2"/>
            </a:pPr>
            <a:endParaRPr lang="es-ES" sz="2800" dirty="0" smtClean="0">
              <a:solidFill>
                <a:srgbClr val="8BF828"/>
              </a:solidFill>
            </a:endParaRPr>
          </a:p>
          <a:p>
            <a:pPr algn="just"/>
            <a:r>
              <a:rPr lang="es-ES" sz="2800" dirty="0" smtClean="0">
                <a:solidFill>
                  <a:srgbClr val="FF0000"/>
                </a:solidFill>
              </a:rPr>
              <a:t>3. Dispositivos de Entrada: </a:t>
            </a:r>
            <a:r>
              <a:rPr lang="es-ES" sz="2800" dirty="0" smtClean="0">
                <a:solidFill>
                  <a:srgbClr val="FFFF00"/>
                </a:solidFill>
              </a:rPr>
              <a:t>Como su nombre lo indica, sirven para introducir datos (información) en la computadora para su proceso. Los datos se leen de los dispositivos de entrada y se almacenan en la memoria central o interna. Ejemplos: teclado, scanner (digitalizadores de rastreo), mouse (ratón), TrackBall (bola de ratón estacionario), joystick (palancas de juego), lápiz óptico. </a:t>
            </a:r>
            <a:endParaRPr lang="es-ES" sz="2800" dirty="0">
              <a:solidFill>
                <a:srgbClr val="FFFF00"/>
              </a:solidFill>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Rectángulo"/>
          <p:cNvSpPr/>
          <p:nvPr/>
        </p:nvSpPr>
        <p:spPr>
          <a:xfrm>
            <a:off x="390972" y="116632"/>
            <a:ext cx="9073008" cy="1077218"/>
          </a:xfrm>
          <a:prstGeom prst="rect">
            <a:avLst/>
          </a:prstGeom>
        </p:spPr>
        <p:txBody>
          <a:bodyPr wrap="square">
            <a:spAutoFit/>
          </a:bodyPr>
          <a:lstStyle/>
          <a:p>
            <a:pPr algn="ctr"/>
            <a:r>
              <a:rPr lang="es-ES" sz="3200" b="1" dirty="0" smtClean="0">
                <a:solidFill>
                  <a:srgbClr val="FFFF00"/>
                </a:solidFill>
                <a:effectLst>
                  <a:outerShdw blurRad="38100" dist="38100" dir="2700000" algn="tl">
                    <a:srgbClr val="000000">
                      <a:alpha val="43137"/>
                    </a:srgbClr>
                  </a:outerShdw>
                </a:effectLst>
              </a:rPr>
              <a:t>DEFINICIONES BÁSICAS PARA LA CREACIÓN DE PROGRAMAS</a:t>
            </a:r>
            <a:endParaRPr lang="es-ES" sz="3200" b="1" dirty="0">
              <a:solidFill>
                <a:srgbClr val="FFFF00"/>
              </a:solidFill>
              <a:effectLst>
                <a:outerShdw blurRad="38100" dist="38100" dir="2700000" algn="tl">
                  <a:srgbClr val="000000">
                    <a:alpha val="43137"/>
                  </a:srgbClr>
                </a:outerShdw>
              </a:effectLst>
            </a:endParaRPr>
          </a:p>
        </p:txBody>
      </p:sp>
      <p:sp>
        <p:nvSpPr>
          <p:cNvPr id="3" name="2 Rectángulo"/>
          <p:cNvSpPr/>
          <p:nvPr/>
        </p:nvSpPr>
        <p:spPr>
          <a:xfrm>
            <a:off x="534988" y="1412776"/>
            <a:ext cx="9145016" cy="5262979"/>
          </a:xfrm>
          <a:prstGeom prst="rect">
            <a:avLst/>
          </a:prstGeom>
        </p:spPr>
        <p:txBody>
          <a:bodyPr wrap="square">
            <a:spAutoFit/>
          </a:bodyPr>
          <a:lstStyle/>
          <a:p>
            <a:pPr algn="just"/>
            <a:r>
              <a:rPr lang="es-ES" sz="2800" dirty="0" smtClean="0">
                <a:solidFill>
                  <a:srgbClr val="FFFF00"/>
                </a:solidFill>
              </a:rPr>
              <a:t>4. Dispositivos de Salida: </a:t>
            </a:r>
            <a:r>
              <a:rPr lang="es-ES" sz="2800" dirty="0" smtClean="0">
                <a:solidFill>
                  <a:srgbClr val="8BF828"/>
                </a:solidFill>
              </a:rPr>
              <a:t>Regresan los datos procesados que sirven de información al usuario. Ejemplo: monitor, impresora. </a:t>
            </a:r>
          </a:p>
          <a:p>
            <a:pPr algn="just"/>
            <a:r>
              <a:rPr lang="es-ES" sz="2800" dirty="0" smtClean="0">
                <a:solidFill>
                  <a:srgbClr val="FFFF00"/>
                </a:solidFill>
              </a:rPr>
              <a:t>5. La Unidad Central de Procesamiento (C.P.U) </a:t>
            </a:r>
            <a:r>
              <a:rPr lang="es-ES" dirty="0" smtClean="0">
                <a:solidFill>
                  <a:srgbClr val="FFFF00"/>
                </a:solidFill>
              </a:rPr>
              <a:t>se divide en dos: </a:t>
            </a:r>
            <a:endParaRPr lang="es-ES" sz="2800" dirty="0" smtClean="0">
              <a:solidFill>
                <a:srgbClr val="FFFF00"/>
              </a:solidFill>
            </a:endParaRPr>
          </a:p>
          <a:p>
            <a:pPr algn="just"/>
            <a:r>
              <a:rPr lang="es-ES" sz="2800" dirty="0" smtClean="0">
                <a:solidFill>
                  <a:srgbClr val="8BF828"/>
                </a:solidFill>
              </a:rPr>
              <a:t>•	Unidad de control: Coordina las actividades de la computadora y determina que operaciones se deben realizar y en que orden; así mismo controla todo el proceso de la computadora. </a:t>
            </a:r>
          </a:p>
          <a:p>
            <a:pPr algn="just"/>
            <a:endParaRPr lang="es-ES" sz="2800" dirty="0" smtClean="0">
              <a:solidFill>
                <a:srgbClr val="8BF828"/>
              </a:solidFill>
            </a:endParaRPr>
          </a:p>
          <a:p>
            <a:pPr algn="just"/>
            <a:r>
              <a:rPr lang="es-ES" sz="2800" dirty="0" smtClean="0">
                <a:solidFill>
                  <a:srgbClr val="8BF828"/>
                </a:solidFill>
              </a:rPr>
              <a:t>•	Unidad Aritmético – Lógica: Realiza operaciones aritméticas y lógicas, tales como suma, resta, multiplicación, división y comparaciones. </a:t>
            </a:r>
            <a:endParaRPr lang="es-ES" sz="2800" dirty="0">
              <a:solidFill>
                <a:srgbClr val="8BF828"/>
              </a:solidFill>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Rectángulo"/>
          <p:cNvSpPr/>
          <p:nvPr/>
        </p:nvSpPr>
        <p:spPr>
          <a:xfrm>
            <a:off x="606996" y="116632"/>
            <a:ext cx="8856984" cy="1077218"/>
          </a:xfrm>
          <a:prstGeom prst="rect">
            <a:avLst/>
          </a:prstGeom>
        </p:spPr>
        <p:txBody>
          <a:bodyPr wrap="square">
            <a:spAutoFit/>
          </a:bodyPr>
          <a:lstStyle/>
          <a:p>
            <a:pPr algn="ctr"/>
            <a:r>
              <a:rPr lang="es-ES" sz="3200" b="1" dirty="0" smtClean="0">
                <a:solidFill>
                  <a:srgbClr val="FFFF00"/>
                </a:solidFill>
                <a:effectLst>
                  <a:outerShdw blurRad="38100" dist="38100" dir="2700000" algn="tl">
                    <a:srgbClr val="000000">
                      <a:alpha val="43137"/>
                    </a:srgbClr>
                  </a:outerShdw>
                </a:effectLst>
              </a:rPr>
              <a:t>DEFINICIONES BÁSICAS PARA LA CREACIÓN DE PROGRAMAS</a:t>
            </a:r>
            <a:endParaRPr lang="es-ES" sz="3200" b="1" dirty="0">
              <a:solidFill>
                <a:srgbClr val="FFFF00"/>
              </a:solidFill>
              <a:effectLst>
                <a:outerShdw blurRad="38100" dist="38100" dir="2700000" algn="tl">
                  <a:srgbClr val="000000">
                    <a:alpha val="43137"/>
                  </a:srgbClr>
                </a:outerShdw>
              </a:effectLst>
            </a:endParaRPr>
          </a:p>
        </p:txBody>
      </p:sp>
      <p:sp>
        <p:nvSpPr>
          <p:cNvPr id="3" name="2 Rectángulo"/>
          <p:cNvSpPr/>
          <p:nvPr/>
        </p:nvSpPr>
        <p:spPr>
          <a:xfrm>
            <a:off x="462980" y="1916832"/>
            <a:ext cx="9217024" cy="3539430"/>
          </a:xfrm>
          <a:prstGeom prst="rect">
            <a:avLst/>
          </a:prstGeom>
        </p:spPr>
        <p:txBody>
          <a:bodyPr wrap="square">
            <a:spAutoFit/>
          </a:bodyPr>
          <a:lstStyle/>
          <a:p>
            <a:pPr algn="just"/>
            <a:r>
              <a:rPr lang="es-ES" sz="2800" dirty="0" smtClean="0">
                <a:solidFill>
                  <a:srgbClr val="FFFF00"/>
                </a:solidFill>
              </a:rPr>
              <a:t>6. La Memoria de la computadora se divide en dos: </a:t>
            </a:r>
          </a:p>
          <a:p>
            <a:pPr algn="just"/>
            <a:endParaRPr lang="es-ES" sz="2800" dirty="0" smtClean="0">
              <a:solidFill>
                <a:srgbClr val="FFFF00"/>
              </a:solidFill>
            </a:endParaRPr>
          </a:p>
          <a:p>
            <a:pPr algn="just"/>
            <a:r>
              <a:rPr lang="es-ES" sz="2800" dirty="0" smtClean="0">
                <a:solidFill>
                  <a:srgbClr val="8BF828"/>
                </a:solidFill>
              </a:rPr>
              <a:t>•	</a:t>
            </a:r>
            <a:r>
              <a:rPr lang="es-ES" sz="2800" dirty="0" smtClean="0">
                <a:solidFill>
                  <a:srgbClr val="FFFF00"/>
                </a:solidFill>
              </a:rPr>
              <a:t>Memoria Central o Interna: </a:t>
            </a:r>
            <a:r>
              <a:rPr lang="es-ES" sz="2800" dirty="0" smtClean="0">
                <a:solidFill>
                  <a:srgbClr val="8BF828"/>
                </a:solidFill>
              </a:rPr>
              <a:t>La CPU utiliza la memoria de la computadora para guardar información mientras trabaja con ella; mientras esta información permanezca en memoria, la computadora puede tener acceso a ella en forma directa. Esta memoria construida internamente se llama memoria de acceso aleatorio (RAM). </a:t>
            </a: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Rectángulo"/>
          <p:cNvSpPr/>
          <p:nvPr/>
        </p:nvSpPr>
        <p:spPr>
          <a:xfrm>
            <a:off x="534988" y="1268760"/>
            <a:ext cx="9289032" cy="5262979"/>
          </a:xfrm>
          <a:prstGeom prst="rect">
            <a:avLst/>
          </a:prstGeom>
        </p:spPr>
        <p:txBody>
          <a:bodyPr wrap="square">
            <a:spAutoFit/>
          </a:bodyPr>
          <a:lstStyle/>
          <a:p>
            <a:pPr algn="just"/>
            <a:r>
              <a:rPr lang="es-ES" b="1" dirty="0" smtClean="0">
                <a:solidFill>
                  <a:srgbClr val="FFFF00"/>
                </a:solidFill>
              </a:rPr>
              <a:t>La memoria interna consta de dos áreas de memoria: </a:t>
            </a:r>
          </a:p>
          <a:p>
            <a:pPr algn="just"/>
            <a:endParaRPr lang="es-ES" dirty="0" smtClean="0"/>
          </a:p>
          <a:p>
            <a:pPr algn="just"/>
            <a:r>
              <a:rPr lang="es-ES" dirty="0" smtClean="0">
                <a:solidFill>
                  <a:srgbClr val="8BF828"/>
                </a:solidFill>
              </a:rPr>
              <a:t>•</a:t>
            </a:r>
            <a:r>
              <a:rPr lang="es-ES" dirty="0" smtClean="0"/>
              <a:t>	</a:t>
            </a:r>
            <a:r>
              <a:rPr lang="es-ES" dirty="0" smtClean="0">
                <a:solidFill>
                  <a:srgbClr val="FFFF00"/>
                </a:solidFill>
              </a:rPr>
              <a:t>La memoria RAM (Randon Access Memory): </a:t>
            </a:r>
            <a:r>
              <a:rPr lang="es-ES" dirty="0" smtClean="0">
                <a:solidFill>
                  <a:srgbClr val="8BF828"/>
                </a:solidFill>
              </a:rPr>
              <a:t>Recibe el nombre de memoria principal o memoria del usuario, en ella se almacena información solo mientras la computadora está encendida. Cuando se apaga o arranca nuevamente la computadora, la información se pierde, por lo que se dice que la memoria RAM es una memoria volátil. </a:t>
            </a:r>
          </a:p>
          <a:p>
            <a:pPr algn="just"/>
            <a:endParaRPr lang="es-ES" dirty="0" smtClean="0">
              <a:solidFill>
                <a:srgbClr val="8BF828"/>
              </a:solidFill>
            </a:endParaRPr>
          </a:p>
          <a:p>
            <a:pPr algn="just"/>
            <a:r>
              <a:rPr lang="es-ES" dirty="0" smtClean="0">
                <a:solidFill>
                  <a:srgbClr val="8BF828"/>
                </a:solidFill>
              </a:rPr>
              <a:t>•	</a:t>
            </a:r>
            <a:r>
              <a:rPr lang="es-ES" dirty="0" smtClean="0">
                <a:solidFill>
                  <a:srgbClr val="FFFF00"/>
                </a:solidFill>
              </a:rPr>
              <a:t>La memoria ROM (Read Only Memory):</a:t>
            </a:r>
            <a:r>
              <a:rPr lang="es-ES" dirty="0" smtClean="0">
                <a:solidFill>
                  <a:srgbClr val="8BF828"/>
                </a:solidFill>
              </a:rPr>
              <a:t> Es una memoria estática que no puede cambiar, la computadora puede leer los datos almacenados en la memoria ROM, pero no se pueden introducir datos en ella, o cambiar los datos que ahí se encuentran; por lo que se dice que esta memoria es de solo lectura. Los datos de la memoria ROM están grabados en forma permanente y son introducidos por el fabricante de la computadora. </a:t>
            </a:r>
            <a:endParaRPr lang="es-ES" dirty="0">
              <a:solidFill>
                <a:srgbClr val="8BF828"/>
              </a:solidFill>
            </a:endParaRPr>
          </a:p>
        </p:txBody>
      </p:sp>
      <p:sp>
        <p:nvSpPr>
          <p:cNvPr id="3" name="2 Rectángulo"/>
          <p:cNvSpPr/>
          <p:nvPr/>
        </p:nvSpPr>
        <p:spPr>
          <a:xfrm>
            <a:off x="679004" y="44624"/>
            <a:ext cx="8856984" cy="1077218"/>
          </a:xfrm>
          <a:prstGeom prst="rect">
            <a:avLst/>
          </a:prstGeom>
        </p:spPr>
        <p:txBody>
          <a:bodyPr wrap="square">
            <a:spAutoFit/>
          </a:bodyPr>
          <a:lstStyle/>
          <a:p>
            <a:pPr algn="ctr"/>
            <a:r>
              <a:rPr lang="es-ES" sz="3200" b="1" dirty="0" smtClean="0">
                <a:solidFill>
                  <a:srgbClr val="FFFF00"/>
                </a:solidFill>
                <a:effectLst>
                  <a:outerShdw blurRad="38100" dist="38100" dir="2700000" algn="tl">
                    <a:srgbClr val="000000">
                      <a:alpha val="43137"/>
                    </a:srgbClr>
                  </a:outerShdw>
                </a:effectLst>
              </a:rPr>
              <a:t>DEFINICIONES BÁSICAS PARA LA CREACIÓN DE PROGRAMAS</a:t>
            </a:r>
            <a:endParaRPr lang="es-ES" sz="3200" b="1" dirty="0">
              <a:solidFill>
                <a:srgbClr val="FFFF00"/>
              </a:solidFill>
              <a:effectLst>
                <a:outerShdw blurRad="38100" dist="38100" dir="2700000" algn="tl">
                  <a:srgbClr val="000000">
                    <a:alpha val="43137"/>
                  </a:srgbClr>
                </a:outerShdw>
              </a:effectLst>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Rectángulo"/>
          <p:cNvSpPr/>
          <p:nvPr/>
        </p:nvSpPr>
        <p:spPr>
          <a:xfrm>
            <a:off x="679004" y="548680"/>
            <a:ext cx="9073008" cy="1569660"/>
          </a:xfrm>
          <a:prstGeom prst="rect">
            <a:avLst/>
          </a:prstGeom>
        </p:spPr>
        <p:txBody>
          <a:bodyPr wrap="square">
            <a:spAutoFit/>
          </a:bodyPr>
          <a:lstStyle/>
          <a:p>
            <a:pPr algn="just"/>
            <a:r>
              <a:rPr lang="es-ES" b="1" dirty="0" smtClean="0">
                <a:solidFill>
                  <a:srgbClr val="FFFF00"/>
                </a:solidFill>
              </a:rPr>
              <a:t>7.	</a:t>
            </a:r>
            <a:r>
              <a:rPr lang="es-ES" b="1" dirty="0" smtClean="0">
                <a:solidFill>
                  <a:srgbClr val="24FC3E"/>
                </a:solidFill>
              </a:rPr>
              <a:t>Memoria Auxiliar (Externa): </a:t>
            </a:r>
            <a:r>
              <a:rPr lang="es-ES" b="1" dirty="0" smtClean="0">
                <a:solidFill>
                  <a:srgbClr val="FFFF00"/>
                </a:solidFill>
              </a:rPr>
              <a:t>Es donde se almacenan todos los programas o datos que el usuario desee. Los dispositivos de almacenamiento o memorias auxiliares (externas o secundarias) mas comúnmente utilizados son: cintas magnéticas y discos magnéticos. </a:t>
            </a:r>
            <a:endParaRPr lang="es-ES" b="1" dirty="0">
              <a:solidFill>
                <a:srgbClr val="FFFF00"/>
              </a:solidFill>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cstate="print"/>
          <a:srcRect/>
          <a:stretch>
            <a:fillRect/>
          </a:stretch>
        </p:blipFill>
        <p:spPr bwMode="auto">
          <a:xfrm>
            <a:off x="895028" y="980728"/>
            <a:ext cx="8447657" cy="2893245"/>
          </a:xfrm>
          <a:prstGeom prst="rect">
            <a:avLst/>
          </a:prstGeom>
          <a:noFill/>
          <a:ln w="9525">
            <a:noFill/>
            <a:miter lim="800000"/>
            <a:headEnd/>
            <a:tailEnd/>
          </a:ln>
        </p:spPr>
      </p:pic>
      <p:pic>
        <p:nvPicPr>
          <p:cNvPr id="1027" name="Picture 3"/>
          <p:cNvPicPr>
            <a:picLocks noChangeAspect="1" noChangeArrowheads="1"/>
          </p:cNvPicPr>
          <p:nvPr/>
        </p:nvPicPr>
        <p:blipFill>
          <a:blip r:embed="rId3" cstate="print"/>
          <a:srcRect/>
          <a:stretch>
            <a:fillRect/>
          </a:stretch>
        </p:blipFill>
        <p:spPr bwMode="auto">
          <a:xfrm>
            <a:off x="6871692" y="3356992"/>
            <a:ext cx="2472982" cy="2304256"/>
          </a:xfrm>
          <a:prstGeom prst="rect">
            <a:avLst/>
          </a:prstGeom>
          <a:noFill/>
          <a:ln w="9525">
            <a:noFill/>
            <a:miter lim="800000"/>
            <a:headEnd/>
            <a:tailEnd/>
          </a:ln>
        </p:spPr>
      </p:pic>
      <p:pic>
        <p:nvPicPr>
          <p:cNvPr id="1028" name="Picture 4"/>
          <p:cNvPicPr>
            <a:picLocks noChangeAspect="1" noChangeArrowheads="1"/>
          </p:cNvPicPr>
          <p:nvPr/>
        </p:nvPicPr>
        <p:blipFill>
          <a:blip r:embed="rId4" cstate="print">
            <a:duotone>
              <a:schemeClr val="accent2">
                <a:shade val="45000"/>
                <a:satMod val="135000"/>
              </a:schemeClr>
              <a:prstClr val="white"/>
            </a:duotone>
          </a:blip>
          <a:srcRect l="6250" t="2346" r="14121"/>
          <a:stretch>
            <a:fillRect/>
          </a:stretch>
        </p:blipFill>
        <p:spPr bwMode="auto">
          <a:xfrm>
            <a:off x="895028" y="3861048"/>
            <a:ext cx="2880320" cy="2996952"/>
          </a:xfrm>
          <a:prstGeom prst="rect">
            <a:avLst/>
          </a:prstGeom>
          <a:noFill/>
          <a:ln w="9525">
            <a:noFill/>
            <a:miter lim="800000"/>
            <a:headEnd/>
            <a:tailEnd/>
          </a:ln>
        </p:spPr>
      </p:pic>
      <p:sp>
        <p:nvSpPr>
          <p:cNvPr id="5" name="4 CuadroTexto"/>
          <p:cNvSpPr txBox="1"/>
          <p:nvPr/>
        </p:nvSpPr>
        <p:spPr>
          <a:xfrm>
            <a:off x="1255068" y="188640"/>
            <a:ext cx="8208912" cy="461665"/>
          </a:xfrm>
          <a:prstGeom prst="rect">
            <a:avLst/>
          </a:prstGeom>
          <a:noFill/>
        </p:spPr>
        <p:txBody>
          <a:bodyPr wrap="square" rtlCol="0">
            <a:spAutoFit/>
          </a:bodyPr>
          <a:lstStyle/>
          <a:p>
            <a:r>
              <a:rPr lang="es-ES" dirty="0" smtClean="0"/>
              <a:t>ESQUEMA GENERAL A LA HORA DE  PROGRAMAR</a:t>
            </a:r>
            <a:endParaRPr lang="es-ES" dirty="0"/>
          </a:p>
        </p:txBody>
      </p:sp>
      <p:pic>
        <p:nvPicPr>
          <p:cNvPr id="1029" name="Picture 5"/>
          <p:cNvPicPr>
            <a:picLocks noChangeAspect="1" noChangeArrowheads="1"/>
          </p:cNvPicPr>
          <p:nvPr/>
        </p:nvPicPr>
        <p:blipFill>
          <a:blip r:embed="rId5" cstate="print"/>
          <a:srcRect/>
          <a:stretch>
            <a:fillRect/>
          </a:stretch>
        </p:blipFill>
        <p:spPr bwMode="auto">
          <a:xfrm>
            <a:off x="3703340" y="3861047"/>
            <a:ext cx="3312368" cy="1780637"/>
          </a:xfrm>
          <a:prstGeom prst="rect">
            <a:avLst/>
          </a:prstGeom>
          <a:noFill/>
          <a:ln w="9525">
            <a:noFill/>
            <a:miter lim="800000"/>
            <a:headEnd/>
            <a:tailEnd/>
          </a:ln>
        </p:spPr>
      </p:pic>
      <p:cxnSp>
        <p:nvCxnSpPr>
          <p:cNvPr id="8" name="7 Conector recto de flecha"/>
          <p:cNvCxnSpPr/>
          <p:nvPr/>
        </p:nvCxnSpPr>
        <p:spPr bwMode="auto">
          <a:xfrm>
            <a:off x="1903140" y="2636912"/>
            <a:ext cx="0" cy="1008112"/>
          </a:xfrm>
          <a:prstGeom prst="straightConnector1">
            <a:avLst/>
          </a:prstGeom>
          <a:solidFill>
            <a:schemeClr val="accent1"/>
          </a:solidFill>
          <a:ln w="76200" cap="flat" cmpd="sng" algn="ctr">
            <a:solidFill>
              <a:schemeClr val="accent1"/>
            </a:solidFill>
            <a:prstDash val="solid"/>
            <a:round/>
            <a:headEnd type="none" w="med" len="med"/>
            <a:tailEnd type="arrow"/>
          </a:ln>
          <a:effectLst/>
        </p:spPr>
      </p:cxnSp>
      <p:sp>
        <p:nvSpPr>
          <p:cNvPr id="9" name="8 Flecha doblada hacia arriba"/>
          <p:cNvSpPr/>
          <p:nvPr/>
        </p:nvSpPr>
        <p:spPr bwMode="auto">
          <a:xfrm>
            <a:off x="3487316" y="5589240"/>
            <a:ext cx="2016224" cy="720080"/>
          </a:xfrm>
          <a:prstGeom prst="bentUpArrow">
            <a:avLst/>
          </a:prstGeom>
          <a:solidFill>
            <a:srgbClr val="24FC3E"/>
          </a:solidFill>
          <a:ln w="12700" cap="flat" cmpd="sng" algn="ctr">
            <a:solidFill>
              <a:srgbClr val="92D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s-ES" sz="2400" b="0" i="0" u="none" strike="noStrike" cap="none" normalizeH="0" baseline="0" smtClean="0">
              <a:ln>
                <a:noFill/>
              </a:ln>
              <a:solidFill>
                <a:schemeClr val="tx1"/>
              </a:solidFill>
              <a:effectLst/>
              <a:latin typeface="Times New Roman" pitchFamily="18" charset="0"/>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CuadroTexto"/>
          <p:cNvSpPr txBox="1"/>
          <p:nvPr/>
        </p:nvSpPr>
        <p:spPr>
          <a:xfrm>
            <a:off x="1687116" y="188640"/>
            <a:ext cx="6840760" cy="646331"/>
          </a:xfrm>
          <a:prstGeom prst="rect">
            <a:avLst/>
          </a:prstGeom>
          <a:noFill/>
        </p:spPr>
        <p:txBody>
          <a:bodyPr wrap="square" rtlCol="0">
            <a:spAutoFit/>
          </a:bodyPr>
          <a:lstStyle/>
          <a:p>
            <a:pPr algn="ctr"/>
            <a:r>
              <a:rPr lang="es-ES" sz="3600" b="1" dirty="0" smtClean="0">
                <a:solidFill>
                  <a:srgbClr val="FFFF00"/>
                </a:solidFill>
                <a:effectLst>
                  <a:outerShdw blurRad="38100" dist="38100" dir="2700000" algn="tl">
                    <a:srgbClr val="000000">
                      <a:alpha val="43137"/>
                    </a:srgbClr>
                  </a:outerShdw>
                </a:effectLst>
              </a:rPr>
              <a:t>DEFINICIÓN DE LENGUAJE</a:t>
            </a:r>
            <a:endParaRPr lang="es-ES" sz="3600" b="1" dirty="0">
              <a:solidFill>
                <a:srgbClr val="FFFF00"/>
              </a:solidFill>
              <a:effectLst>
                <a:outerShdw blurRad="38100" dist="38100" dir="2700000" algn="tl">
                  <a:srgbClr val="000000">
                    <a:alpha val="43137"/>
                  </a:srgbClr>
                </a:outerShdw>
              </a:effectLst>
            </a:endParaRPr>
          </a:p>
        </p:txBody>
      </p:sp>
      <p:sp>
        <p:nvSpPr>
          <p:cNvPr id="3" name="2 Rectángulo"/>
          <p:cNvSpPr/>
          <p:nvPr/>
        </p:nvSpPr>
        <p:spPr>
          <a:xfrm>
            <a:off x="534988" y="1052736"/>
            <a:ext cx="9289032" cy="5262979"/>
          </a:xfrm>
          <a:prstGeom prst="rect">
            <a:avLst/>
          </a:prstGeom>
        </p:spPr>
        <p:txBody>
          <a:bodyPr wrap="square">
            <a:spAutoFit/>
          </a:bodyPr>
          <a:lstStyle/>
          <a:p>
            <a:pPr algn="just"/>
            <a:r>
              <a:rPr lang="es-ES" sz="2800" b="1" dirty="0" smtClean="0">
                <a:solidFill>
                  <a:srgbClr val="FFFF00"/>
                </a:solidFill>
              </a:rPr>
              <a:t>Lenguaje: </a:t>
            </a:r>
            <a:r>
              <a:rPr lang="es-ES" sz="2800" b="1" dirty="0" smtClean="0">
                <a:solidFill>
                  <a:schemeClr val="accent5">
                    <a:lumMod val="90000"/>
                  </a:schemeClr>
                </a:solidFill>
              </a:rPr>
              <a:t>Es una serie de símbolos que sirven para transmitir uno o mas mensajes (ideas) entre dos entidades diferentes. A la transmisión de mensajes se le conoce comúnmente como comunicación. </a:t>
            </a:r>
          </a:p>
          <a:p>
            <a:pPr algn="just"/>
            <a:endParaRPr lang="es-ES" sz="2800" dirty="0" smtClean="0"/>
          </a:p>
          <a:p>
            <a:pPr algn="just"/>
            <a:r>
              <a:rPr lang="es-ES" sz="2800" dirty="0" smtClean="0">
                <a:solidFill>
                  <a:srgbClr val="FFFF00"/>
                </a:solidFill>
              </a:rPr>
              <a:t>Comunicación: </a:t>
            </a:r>
            <a:r>
              <a:rPr lang="es-ES" sz="2800" dirty="0" smtClean="0">
                <a:solidFill>
                  <a:srgbClr val="CCFFFF"/>
                </a:solidFill>
              </a:rPr>
              <a:t>es un proceso complejo que requiere una serie de reglas simples, pero indispensables para poderse llevar a cabo. Las dos principales son las siguientes: </a:t>
            </a:r>
          </a:p>
          <a:p>
            <a:pPr algn="just"/>
            <a:endParaRPr lang="es-ES" sz="2800" dirty="0" smtClean="0">
              <a:solidFill>
                <a:srgbClr val="CCFFFF"/>
              </a:solidFill>
            </a:endParaRPr>
          </a:p>
          <a:p>
            <a:pPr algn="just"/>
            <a:r>
              <a:rPr lang="es-ES" sz="2800" dirty="0" smtClean="0">
                <a:solidFill>
                  <a:srgbClr val="FFFF00"/>
                </a:solidFill>
              </a:rPr>
              <a:t>•  Los mensajes deben correr en un sentido a la vez. </a:t>
            </a:r>
          </a:p>
          <a:p>
            <a:pPr algn="just"/>
            <a:r>
              <a:rPr lang="es-ES" sz="2800" dirty="0" smtClean="0">
                <a:solidFill>
                  <a:srgbClr val="FFFF00"/>
                </a:solidFill>
              </a:rPr>
              <a:t>• Debe forzosamente existir 4 elementos: Emisor, Receptor, Medio de Comunicación y Mensaje.</a:t>
            </a:r>
            <a:endParaRPr lang="es-ES" sz="2800" dirty="0">
              <a:solidFill>
                <a:srgbClr val="FFFF00"/>
              </a:solidFill>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Rectángulo"/>
          <p:cNvSpPr/>
          <p:nvPr/>
        </p:nvSpPr>
        <p:spPr>
          <a:xfrm>
            <a:off x="1475520" y="1700808"/>
            <a:ext cx="7359964" cy="2585323"/>
          </a:xfrm>
          <a:prstGeom prst="rect">
            <a:avLst/>
          </a:prstGeom>
          <a:noFill/>
        </p:spPr>
        <p:txBody>
          <a:bodyPr wrap="none" lIns="91440" tIns="45720" rIns="91440" bIns="45720">
            <a:spAutoFit/>
          </a:bodyPr>
          <a:lstStyle/>
          <a:p>
            <a:pPr algn="ctr"/>
            <a:r>
              <a:rPr lang="es-ES" sz="5400" b="1" cap="none" spc="300" dirty="0" smtClean="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rPr>
              <a:t>INTRODUCCIÓN</a:t>
            </a:r>
          </a:p>
          <a:p>
            <a:pPr algn="ctr"/>
            <a:r>
              <a:rPr lang="es-ES" sz="5400" b="1" spc="300" dirty="0" smtClean="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rPr>
              <a:t>AL  LENGUAJE  DE </a:t>
            </a:r>
          </a:p>
          <a:p>
            <a:pPr algn="ctr"/>
            <a:r>
              <a:rPr lang="es-ES" sz="5400" b="1" cap="none" spc="300" dirty="0" smtClean="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rPr>
              <a:t>PROGRAMACION</a:t>
            </a:r>
            <a:endParaRPr lang="es-ES" sz="5400" b="1" cap="none" spc="300" dirty="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3" name="Picture 1"/>
          <p:cNvPicPr>
            <a:picLocks noChangeAspect="1" noChangeArrowheads="1"/>
          </p:cNvPicPr>
          <p:nvPr/>
        </p:nvPicPr>
        <p:blipFill>
          <a:blip r:embed="rId2" cstate="print"/>
          <a:srcRect l="26122" t="19384" r="4286" b="9847"/>
          <a:stretch>
            <a:fillRect/>
          </a:stretch>
        </p:blipFill>
        <p:spPr bwMode="auto">
          <a:xfrm>
            <a:off x="1471092" y="908720"/>
            <a:ext cx="7560840" cy="5767862"/>
          </a:xfrm>
          <a:prstGeom prst="rect">
            <a:avLst/>
          </a:prstGeom>
          <a:ln w="190500" cap="sq">
            <a:solidFill>
              <a:srgbClr val="FFFF00"/>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
        <p:nvSpPr>
          <p:cNvPr id="3" name="2 CuadroTexto"/>
          <p:cNvSpPr txBox="1"/>
          <p:nvPr/>
        </p:nvSpPr>
        <p:spPr>
          <a:xfrm>
            <a:off x="1327076" y="260648"/>
            <a:ext cx="7848872" cy="461665"/>
          </a:xfrm>
          <a:prstGeom prst="rect">
            <a:avLst/>
          </a:prstGeom>
          <a:solidFill>
            <a:schemeClr val="accent1">
              <a:lumMod val="20000"/>
              <a:lumOff val="80000"/>
            </a:schemeClr>
          </a:solidFill>
        </p:spPr>
        <p:txBody>
          <a:bodyPr wrap="square" rtlCol="0">
            <a:spAutoFit/>
          </a:bodyPr>
          <a:lstStyle/>
          <a:p>
            <a:pPr algn="ctr"/>
            <a:r>
              <a:rPr lang="es-ES" b="1" dirty="0" smtClean="0">
                <a:solidFill>
                  <a:schemeClr val="bg1"/>
                </a:solidFill>
              </a:rPr>
              <a:t>DEFINICIONES  DE LENGUAJE DE PROGRAMA</a:t>
            </a:r>
            <a:endParaRPr lang="es-ES" b="1" dirty="0">
              <a:solidFill>
                <a:schemeClr val="bg1"/>
              </a:solidFill>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89" name="Picture 1"/>
          <p:cNvPicPr>
            <a:picLocks noChangeAspect="1" noChangeArrowheads="1"/>
          </p:cNvPicPr>
          <p:nvPr/>
        </p:nvPicPr>
        <p:blipFill>
          <a:blip r:embed="rId2" cstate="print"/>
          <a:srcRect l="26122" t="19539" r="2814" b="8462"/>
          <a:stretch>
            <a:fillRect/>
          </a:stretch>
        </p:blipFill>
        <p:spPr bwMode="auto">
          <a:xfrm>
            <a:off x="1615108" y="836712"/>
            <a:ext cx="7272808" cy="5527646"/>
          </a:xfrm>
          <a:prstGeom prst="rect">
            <a:avLst/>
          </a:prstGeom>
          <a:solidFill>
            <a:srgbClr val="FFFFFF">
              <a:shade val="85000"/>
            </a:srgbClr>
          </a:solidFill>
          <a:ln w="190500" cap="rnd">
            <a:solidFill>
              <a:srgbClr val="FFFF00"/>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3" name="2 CuadroTexto"/>
          <p:cNvSpPr txBox="1"/>
          <p:nvPr/>
        </p:nvSpPr>
        <p:spPr>
          <a:xfrm>
            <a:off x="1327076" y="260648"/>
            <a:ext cx="7848872" cy="461665"/>
          </a:xfrm>
          <a:prstGeom prst="rect">
            <a:avLst/>
          </a:prstGeom>
          <a:solidFill>
            <a:schemeClr val="accent1">
              <a:lumMod val="20000"/>
              <a:lumOff val="80000"/>
            </a:schemeClr>
          </a:solidFill>
        </p:spPr>
        <p:txBody>
          <a:bodyPr wrap="square" rtlCol="0">
            <a:spAutoFit/>
          </a:bodyPr>
          <a:lstStyle/>
          <a:p>
            <a:pPr algn="ctr"/>
            <a:r>
              <a:rPr lang="es-ES" b="1" dirty="0" smtClean="0">
                <a:solidFill>
                  <a:schemeClr val="bg1"/>
                </a:solidFill>
              </a:rPr>
              <a:t>DEFINICIONES  DE LENGUAJE DE PROGRAMA</a:t>
            </a:r>
            <a:endParaRPr lang="es-ES" b="1" dirty="0">
              <a:solidFill>
                <a:schemeClr val="bg1"/>
              </a:solidFill>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5" name="Picture 1"/>
          <p:cNvPicPr>
            <a:picLocks noChangeAspect="1" noChangeArrowheads="1"/>
          </p:cNvPicPr>
          <p:nvPr/>
        </p:nvPicPr>
        <p:blipFill>
          <a:blip r:embed="rId2" cstate="print"/>
          <a:srcRect l="27160" t="16770" r="3248" b="15385"/>
          <a:stretch>
            <a:fillRect/>
          </a:stretch>
        </p:blipFill>
        <p:spPr bwMode="auto">
          <a:xfrm>
            <a:off x="1471092" y="908720"/>
            <a:ext cx="7560840" cy="5529570"/>
          </a:xfrm>
          <a:prstGeom prst="rect">
            <a:avLst/>
          </a:prstGeom>
          <a:solidFill>
            <a:srgbClr val="FFFFFF">
              <a:shade val="85000"/>
            </a:srgbClr>
          </a:solidFill>
          <a:ln w="88900" cap="sq">
            <a:solidFill>
              <a:srgbClr val="FFFF00"/>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 name="2 CuadroTexto"/>
          <p:cNvSpPr txBox="1"/>
          <p:nvPr/>
        </p:nvSpPr>
        <p:spPr>
          <a:xfrm>
            <a:off x="1327076" y="260648"/>
            <a:ext cx="7848872" cy="461665"/>
          </a:xfrm>
          <a:prstGeom prst="rect">
            <a:avLst/>
          </a:prstGeom>
          <a:solidFill>
            <a:schemeClr val="accent1">
              <a:lumMod val="20000"/>
              <a:lumOff val="80000"/>
            </a:schemeClr>
          </a:solidFill>
        </p:spPr>
        <p:txBody>
          <a:bodyPr wrap="square" rtlCol="0">
            <a:spAutoFit/>
          </a:bodyPr>
          <a:lstStyle/>
          <a:p>
            <a:pPr algn="ctr"/>
            <a:r>
              <a:rPr lang="es-ES" b="1" dirty="0" smtClean="0">
                <a:solidFill>
                  <a:schemeClr val="bg1"/>
                </a:solidFill>
              </a:rPr>
              <a:t>DEFINICIONES  DE LENGUAJE DE PROGRAMA</a:t>
            </a:r>
            <a:endParaRPr lang="es-ES" b="1" dirty="0">
              <a:solidFill>
                <a:schemeClr val="bg1"/>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1" name="Picture 1"/>
          <p:cNvPicPr>
            <a:picLocks noChangeAspect="1" noChangeArrowheads="1"/>
          </p:cNvPicPr>
          <p:nvPr/>
        </p:nvPicPr>
        <p:blipFill>
          <a:blip r:embed="rId2" cstate="print"/>
          <a:srcRect l="28199" t="20923" r="1170" b="18154"/>
          <a:stretch>
            <a:fillRect/>
          </a:stretch>
        </p:blipFill>
        <p:spPr bwMode="auto">
          <a:xfrm>
            <a:off x="1471092" y="908720"/>
            <a:ext cx="7632848" cy="4938902"/>
          </a:xfrm>
          <a:prstGeom prst="rect">
            <a:avLst/>
          </a:prstGeom>
          <a:ln w="190500" cap="sq">
            <a:solidFill>
              <a:srgbClr val="FF0000"/>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
        <p:nvSpPr>
          <p:cNvPr id="3" name="2 CuadroTexto"/>
          <p:cNvSpPr txBox="1"/>
          <p:nvPr/>
        </p:nvSpPr>
        <p:spPr>
          <a:xfrm>
            <a:off x="1327076" y="260648"/>
            <a:ext cx="7848872" cy="461665"/>
          </a:xfrm>
          <a:prstGeom prst="rect">
            <a:avLst/>
          </a:prstGeom>
          <a:solidFill>
            <a:srgbClr val="FFFF00"/>
          </a:solidFill>
        </p:spPr>
        <p:txBody>
          <a:bodyPr wrap="square" rtlCol="0">
            <a:spAutoFit/>
          </a:bodyPr>
          <a:lstStyle/>
          <a:p>
            <a:pPr algn="ctr"/>
            <a:r>
              <a:rPr lang="es-ES" b="1" dirty="0" smtClean="0">
                <a:solidFill>
                  <a:schemeClr val="bg1"/>
                </a:solidFill>
              </a:rPr>
              <a:t>ORIGEN DE LENGUAJE DE PROGRAMA</a:t>
            </a:r>
            <a:endParaRPr lang="es-ES" b="1" dirty="0">
              <a:solidFill>
                <a:schemeClr val="bg1"/>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7" name="Picture 1"/>
          <p:cNvPicPr>
            <a:picLocks noChangeAspect="1" noChangeArrowheads="1"/>
          </p:cNvPicPr>
          <p:nvPr/>
        </p:nvPicPr>
        <p:blipFill>
          <a:blip r:embed="rId2" cstate="print"/>
          <a:srcRect l="27160" t="18154" r="5325" b="20924"/>
          <a:stretch>
            <a:fillRect/>
          </a:stretch>
        </p:blipFill>
        <p:spPr bwMode="auto">
          <a:xfrm>
            <a:off x="1183060" y="980727"/>
            <a:ext cx="7704856" cy="5215595"/>
          </a:xfrm>
          <a:prstGeom prst="rect">
            <a:avLst/>
          </a:prstGeom>
          <a:ln w="190500" cap="sq">
            <a:solidFill>
              <a:srgbClr val="FF0000"/>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
        <p:nvSpPr>
          <p:cNvPr id="3" name="2 CuadroTexto"/>
          <p:cNvSpPr txBox="1"/>
          <p:nvPr/>
        </p:nvSpPr>
        <p:spPr>
          <a:xfrm>
            <a:off x="462980" y="260648"/>
            <a:ext cx="9289032" cy="461665"/>
          </a:xfrm>
          <a:prstGeom prst="rect">
            <a:avLst/>
          </a:prstGeom>
          <a:solidFill>
            <a:srgbClr val="00B0F0"/>
          </a:solidFill>
        </p:spPr>
        <p:txBody>
          <a:bodyPr wrap="square" rtlCol="0">
            <a:spAutoFit/>
          </a:bodyPr>
          <a:lstStyle/>
          <a:p>
            <a:pPr algn="ctr"/>
            <a:r>
              <a:rPr lang="es-ES" b="1" dirty="0" smtClean="0">
                <a:solidFill>
                  <a:srgbClr val="FFFF00"/>
                </a:solidFill>
                <a:effectLst>
                  <a:outerShdw blurRad="38100" dist="38100" dir="2700000" algn="tl">
                    <a:srgbClr val="000000">
                      <a:alpha val="43137"/>
                    </a:srgbClr>
                  </a:outerShdw>
                </a:effectLst>
              </a:rPr>
              <a:t>CLASIFICACIÓN DE LOS LENGUAJES DE PROGRAMACION</a:t>
            </a:r>
            <a:endParaRPr lang="es-ES" b="1" dirty="0">
              <a:solidFill>
                <a:srgbClr val="FFFF00"/>
              </a:solidFill>
              <a:effectLst>
                <a:outerShdw blurRad="38100" dist="38100" dir="2700000" algn="tl">
                  <a:srgbClr val="000000">
                    <a:alpha val="43137"/>
                  </a:srgbClr>
                </a:outerShdw>
              </a:effectLst>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3" name="Picture 1"/>
          <p:cNvPicPr>
            <a:picLocks noChangeAspect="1" noChangeArrowheads="1"/>
          </p:cNvPicPr>
          <p:nvPr/>
        </p:nvPicPr>
        <p:blipFill>
          <a:blip r:embed="rId2" cstate="print"/>
          <a:srcRect l="29238" t="22308" r="9480" b="14000"/>
          <a:stretch>
            <a:fillRect/>
          </a:stretch>
        </p:blipFill>
        <p:spPr bwMode="auto">
          <a:xfrm>
            <a:off x="2335188" y="1537264"/>
            <a:ext cx="6120680" cy="4772056"/>
          </a:xfrm>
          <a:prstGeom prst="rect">
            <a:avLst/>
          </a:prstGeom>
          <a:ln w="190500" cap="sq">
            <a:solidFill>
              <a:srgbClr val="FF0000"/>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
        <p:nvSpPr>
          <p:cNvPr id="3" name="2 CuadroTexto"/>
          <p:cNvSpPr txBox="1"/>
          <p:nvPr/>
        </p:nvSpPr>
        <p:spPr>
          <a:xfrm>
            <a:off x="462980" y="260648"/>
            <a:ext cx="9289032" cy="1077218"/>
          </a:xfrm>
          <a:prstGeom prst="rect">
            <a:avLst/>
          </a:prstGeom>
          <a:solidFill>
            <a:srgbClr val="00B0F0"/>
          </a:solidFill>
        </p:spPr>
        <p:txBody>
          <a:bodyPr wrap="square" rtlCol="0">
            <a:spAutoFit/>
          </a:bodyPr>
          <a:lstStyle/>
          <a:p>
            <a:pPr algn="ctr"/>
            <a:r>
              <a:rPr lang="es-ES" sz="3200" b="1" dirty="0" smtClean="0">
                <a:solidFill>
                  <a:srgbClr val="FFFF00"/>
                </a:solidFill>
                <a:effectLst>
                  <a:outerShdw blurRad="38100" dist="38100" dir="2700000" algn="tl">
                    <a:srgbClr val="000000">
                      <a:alpha val="43137"/>
                    </a:srgbClr>
                  </a:outerShdw>
                </a:effectLst>
              </a:rPr>
              <a:t>CLASIFICACIÓN DE LOS LENGUAJES DE PROGRAMACION</a:t>
            </a:r>
            <a:endParaRPr lang="es-ES" sz="3200" b="1" dirty="0">
              <a:solidFill>
                <a:srgbClr val="FFFF00"/>
              </a:solidFill>
              <a:effectLst>
                <a:outerShdw blurRad="38100" dist="38100" dir="2700000" algn="tl">
                  <a:srgbClr val="000000">
                    <a:alpha val="43137"/>
                  </a:srgbClr>
                </a:outerShdw>
              </a:effectLst>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69" name="Picture 1"/>
          <p:cNvPicPr>
            <a:picLocks noChangeAspect="1" noChangeArrowheads="1"/>
          </p:cNvPicPr>
          <p:nvPr/>
        </p:nvPicPr>
        <p:blipFill>
          <a:blip r:embed="rId2" cstate="print"/>
          <a:srcRect l="26122" t="28938" b="18154"/>
          <a:stretch>
            <a:fillRect/>
          </a:stretch>
        </p:blipFill>
        <p:spPr bwMode="auto">
          <a:xfrm>
            <a:off x="1543100" y="2204864"/>
            <a:ext cx="7848872" cy="4216702"/>
          </a:xfrm>
          <a:prstGeom prst="rect">
            <a:avLst/>
          </a:prstGeom>
          <a:solidFill>
            <a:srgbClr val="FFFFFF">
              <a:shade val="85000"/>
            </a:srgbClr>
          </a:solidFill>
          <a:ln w="190500" cap="rnd">
            <a:solidFill>
              <a:srgbClr val="00B0F0"/>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3" name="2 CuadroTexto"/>
          <p:cNvSpPr txBox="1"/>
          <p:nvPr/>
        </p:nvSpPr>
        <p:spPr>
          <a:xfrm>
            <a:off x="462980" y="260648"/>
            <a:ext cx="9289032" cy="1077218"/>
          </a:xfrm>
          <a:prstGeom prst="rect">
            <a:avLst/>
          </a:prstGeom>
          <a:solidFill>
            <a:srgbClr val="00B0F0"/>
          </a:solidFill>
        </p:spPr>
        <p:txBody>
          <a:bodyPr wrap="square" rtlCol="0">
            <a:spAutoFit/>
          </a:bodyPr>
          <a:lstStyle/>
          <a:p>
            <a:pPr algn="ctr"/>
            <a:r>
              <a:rPr lang="es-ES" sz="3200" b="1" dirty="0" smtClean="0">
                <a:solidFill>
                  <a:srgbClr val="FFFF00"/>
                </a:solidFill>
                <a:effectLst>
                  <a:outerShdw blurRad="38100" dist="38100" dir="2700000" algn="tl">
                    <a:srgbClr val="000000">
                      <a:alpha val="43137"/>
                    </a:srgbClr>
                  </a:outerShdw>
                </a:effectLst>
              </a:rPr>
              <a:t>CLASIFICACIÓN DE LOS LENGUAJES DE PROGRAMACION</a:t>
            </a:r>
            <a:endParaRPr lang="es-ES" sz="3200" b="1" dirty="0">
              <a:solidFill>
                <a:srgbClr val="FFFF00"/>
              </a:solidFill>
              <a:effectLst>
                <a:outerShdw blurRad="38100" dist="38100" dir="2700000" algn="tl">
                  <a:srgbClr val="000000">
                    <a:alpha val="43137"/>
                  </a:srgbClr>
                </a:outerShdw>
              </a:effectLst>
            </a:endParaRPr>
          </a:p>
        </p:txBody>
      </p:sp>
      <p:sp>
        <p:nvSpPr>
          <p:cNvPr id="4" name="3 CuadroTexto"/>
          <p:cNvSpPr txBox="1"/>
          <p:nvPr/>
        </p:nvSpPr>
        <p:spPr>
          <a:xfrm>
            <a:off x="3631332" y="1556792"/>
            <a:ext cx="4032448" cy="461665"/>
          </a:xfrm>
          <a:prstGeom prst="rect">
            <a:avLst/>
          </a:prstGeom>
          <a:noFill/>
        </p:spPr>
        <p:txBody>
          <a:bodyPr wrap="square" rtlCol="0">
            <a:spAutoFit/>
          </a:bodyPr>
          <a:lstStyle/>
          <a:p>
            <a:pPr algn="ctr"/>
            <a:r>
              <a:rPr lang="es-ES" b="1" dirty="0" smtClean="0"/>
              <a:t>LENGUAJE MAQUINA</a:t>
            </a:r>
            <a:endParaRPr lang="es-ES" b="1" dirty="0"/>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5" name="Picture 1"/>
          <p:cNvPicPr>
            <a:picLocks noChangeAspect="1" noChangeArrowheads="1"/>
          </p:cNvPicPr>
          <p:nvPr/>
        </p:nvPicPr>
        <p:blipFill>
          <a:blip r:embed="rId2" cstate="print"/>
          <a:srcRect l="28199" t="22681" r="2209" b="34368"/>
          <a:stretch>
            <a:fillRect/>
          </a:stretch>
        </p:blipFill>
        <p:spPr bwMode="auto">
          <a:xfrm>
            <a:off x="895027" y="1916832"/>
            <a:ext cx="8681571" cy="4320480"/>
          </a:xfrm>
          <a:prstGeom prst="rect">
            <a:avLst/>
          </a:prstGeom>
          <a:ln w="190500" cap="sq">
            <a:solidFill>
              <a:srgbClr val="92D050"/>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
        <p:nvSpPr>
          <p:cNvPr id="3" name="2 CuadroTexto"/>
          <p:cNvSpPr txBox="1"/>
          <p:nvPr/>
        </p:nvSpPr>
        <p:spPr>
          <a:xfrm>
            <a:off x="462980" y="116632"/>
            <a:ext cx="9289032" cy="1077218"/>
          </a:xfrm>
          <a:prstGeom prst="rect">
            <a:avLst/>
          </a:prstGeom>
          <a:solidFill>
            <a:srgbClr val="00B0F0"/>
          </a:solidFill>
        </p:spPr>
        <p:txBody>
          <a:bodyPr wrap="square" rtlCol="0">
            <a:spAutoFit/>
          </a:bodyPr>
          <a:lstStyle/>
          <a:p>
            <a:pPr algn="ctr"/>
            <a:r>
              <a:rPr lang="es-ES" sz="3200" b="1" dirty="0" smtClean="0">
                <a:solidFill>
                  <a:srgbClr val="FFFF00"/>
                </a:solidFill>
                <a:effectLst>
                  <a:outerShdw blurRad="38100" dist="38100" dir="2700000" algn="tl">
                    <a:srgbClr val="000000">
                      <a:alpha val="43137"/>
                    </a:srgbClr>
                  </a:outerShdw>
                </a:effectLst>
              </a:rPr>
              <a:t>CLASIFICACIÓN DE LOS LENGUAJES DE PROGRAMACION</a:t>
            </a:r>
            <a:endParaRPr lang="es-ES" sz="3200" b="1" dirty="0">
              <a:solidFill>
                <a:srgbClr val="FFFF00"/>
              </a:solidFill>
              <a:effectLst>
                <a:outerShdw blurRad="38100" dist="38100" dir="2700000" algn="tl">
                  <a:srgbClr val="000000">
                    <a:alpha val="43137"/>
                  </a:srgbClr>
                </a:outerShdw>
              </a:effectLst>
            </a:endParaRPr>
          </a:p>
        </p:txBody>
      </p:sp>
      <p:sp>
        <p:nvSpPr>
          <p:cNvPr id="4" name="3 CuadroTexto"/>
          <p:cNvSpPr txBox="1"/>
          <p:nvPr/>
        </p:nvSpPr>
        <p:spPr>
          <a:xfrm>
            <a:off x="1903140" y="1268760"/>
            <a:ext cx="7056784" cy="461665"/>
          </a:xfrm>
          <a:prstGeom prst="rect">
            <a:avLst/>
          </a:prstGeom>
          <a:noFill/>
        </p:spPr>
        <p:txBody>
          <a:bodyPr wrap="square" rtlCol="0">
            <a:spAutoFit/>
          </a:bodyPr>
          <a:lstStyle/>
          <a:p>
            <a:r>
              <a:rPr lang="es-ES" b="1" dirty="0" smtClean="0"/>
              <a:t>LENGUAJES  DE  BAJO  NIVEL  (ensamblador)</a:t>
            </a:r>
            <a:endParaRPr lang="es-ES" b="1" dirty="0"/>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7" name="Picture 1"/>
          <p:cNvPicPr>
            <a:picLocks noChangeAspect="1" noChangeArrowheads="1"/>
          </p:cNvPicPr>
          <p:nvPr/>
        </p:nvPicPr>
        <p:blipFill>
          <a:blip r:embed="rId2" cstate="print"/>
          <a:srcRect l="27006" t="14681" r="2364" b="26879"/>
          <a:stretch>
            <a:fillRect/>
          </a:stretch>
        </p:blipFill>
        <p:spPr bwMode="auto">
          <a:xfrm>
            <a:off x="1615108" y="1556792"/>
            <a:ext cx="7560840" cy="4692936"/>
          </a:xfrm>
          <a:prstGeom prst="rect">
            <a:avLst/>
          </a:prstGeom>
          <a:ln w="190500" cap="sq">
            <a:solidFill>
              <a:schemeClr val="accent5">
                <a:lumMod val="75000"/>
              </a:schemeClr>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
        <p:nvSpPr>
          <p:cNvPr id="3" name="2 CuadroTexto"/>
          <p:cNvSpPr txBox="1"/>
          <p:nvPr/>
        </p:nvSpPr>
        <p:spPr>
          <a:xfrm>
            <a:off x="462980" y="116632"/>
            <a:ext cx="9289032" cy="1077218"/>
          </a:xfrm>
          <a:prstGeom prst="rect">
            <a:avLst/>
          </a:prstGeom>
          <a:solidFill>
            <a:srgbClr val="00B0F0"/>
          </a:solidFill>
        </p:spPr>
        <p:txBody>
          <a:bodyPr wrap="square" rtlCol="0">
            <a:spAutoFit/>
          </a:bodyPr>
          <a:lstStyle/>
          <a:p>
            <a:pPr algn="ctr"/>
            <a:r>
              <a:rPr lang="es-ES" sz="3200" b="1" dirty="0" smtClean="0">
                <a:solidFill>
                  <a:srgbClr val="FFFF00"/>
                </a:solidFill>
                <a:effectLst>
                  <a:outerShdw blurRad="38100" dist="38100" dir="2700000" algn="tl">
                    <a:srgbClr val="000000">
                      <a:alpha val="43137"/>
                    </a:srgbClr>
                  </a:outerShdw>
                </a:effectLst>
              </a:rPr>
              <a:t>CLASIFICACIÓN DE LOS LENGUAJES DE PROGRAMACION</a:t>
            </a:r>
            <a:endParaRPr lang="es-ES" sz="3200" b="1" dirty="0">
              <a:solidFill>
                <a:srgbClr val="FFFF00"/>
              </a:solidFill>
              <a:effectLst>
                <a:outerShdw blurRad="38100" dist="38100" dir="2700000" algn="tl">
                  <a:srgbClr val="000000">
                    <a:alpha val="43137"/>
                  </a:srgbClr>
                </a:outerShdw>
              </a:effectLst>
            </a:endParaRP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noChangeArrowheads="1"/>
          </p:cNvPicPr>
          <p:nvPr/>
        </p:nvPicPr>
        <p:blipFill>
          <a:blip r:embed="rId2" cstate="print"/>
          <a:srcRect l="28714" t="74203" r="4124" b="1517"/>
          <a:stretch>
            <a:fillRect/>
          </a:stretch>
        </p:blipFill>
        <p:spPr bwMode="auto">
          <a:xfrm>
            <a:off x="751012" y="1700808"/>
            <a:ext cx="8784976" cy="3024336"/>
          </a:xfrm>
          <a:prstGeom prst="rect">
            <a:avLst/>
          </a:prstGeom>
          <a:solidFill>
            <a:srgbClr val="FFFFFF">
              <a:shade val="85000"/>
            </a:srgbClr>
          </a:solidFill>
          <a:ln w="190500" cap="rnd">
            <a:solidFill>
              <a:schemeClr val="accent6">
                <a:lumMod val="40000"/>
                <a:lumOff val="60000"/>
              </a:schemeClr>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4" name="3 CuadroTexto"/>
          <p:cNvSpPr txBox="1"/>
          <p:nvPr/>
        </p:nvSpPr>
        <p:spPr>
          <a:xfrm>
            <a:off x="462980" y="116632"/>
            <a:ext cx="9289032" cy="1077218"/>
          </a:xfrm>
          <a:prstGeom prst="rect">
            <a:avLst/>
          </a:prstGeom>
          <a:solidFill>
            <a:srgbClr val="00B0F0"/>
          </a:solidFill>
        </p:spPr>
        <p:txBody>
          <a:bodyPr wrap="square" rtlCol="0">
            <a:spAutoFit/>
          </a:bodyPr>
          <a:lstStyle/>
          <a:p>
            <a:pPr algn="ctr"/>
            <a:r>
              <a:rPr lang="es-ES" sz="3200" b="1" dirty="0" smtClean="0">
                <a:solidFill>
                  <a:srgbClr val="FFFF00"/>
                </a:solidFill>
                <a:effectLst>
                  <a:outerShdw blurRad="38100" dist="38100" dir="2700000" algn="tl">
                    <a:srgbClr val="000000">
                      <a:alpha val="43137"/>
                    </a:srgbClr>
                  </a:outerShdw>
                </a:effectLst>
              </a:rPr>
              <a:t>CLASIFICACIÓN DE LOS LENGUAJES DE PROGRAMACION</a:t>
            </a:r>
            <a:endParaRPr lang="es-ES" sz="3200" b="1" dirty="0">
              <a:solidFill>
                <a:srgbClr val="FFFF00"/>
              </a:solidFill>
              <a:effectLst>
                <a:outerShdw blurRad="38100" dist="38100" dir="2700000" algn="tl">
                  <a:srgbClr val="000000">
                    <a:alpha val="43137"/>
                  </a:srgbClr>
                </a:outerShdw>
              </a:effectLst>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Rectángulo"/>
          <p:cNvSpPr/>
          <p:nvPr/>
        </p:nvSpPr>
        <p:spPr>
          <a:xfrm>
            <a:off x="2407196" y="260648"/>
            <a:ext cx="5091458" cy="1569660"/>
          </a:xfrm>
          <a:prstGeom prst="rect">
            <a:avLst/>
          </a:prstGeom>
        </p:spPr>
        <p:txBody>
          <a:bodyPr wrap="none">
            <a:spAutoFit/>
          </a:bodyPr>
          <a:lstStyle/>
          <a:p>
            <a:pPr algn="ctr"/>
            <a:r>
              <a:rPr lang="es-ES" sz="4800" b="1" dirty="0" smtClean="0">
                <a:solidFill>
                  <a:srgbClr val="FFFF00"/>
                </a:solidFill>
                <a:effectLst>
                  <a:outerShdw blurRad="38100" dist="38100" dir="2700000" algn="tl">
                    <a:srgbClr val="000000">
                      <a:alpha val="43137"/>
                    </a:srgbClr>
                  </a:outerShdw>
                </a:effectLst>
              </a:rPr>
              <a:t>· ¿Qué son?</a:t>
            </a:r>
          </a:p>
          <a:p>
            <a:pPr algn="ctr"/>
            <a:r>
              <a:rPr lang="es-ES" sz="4800" b="1" dirty="0" smtClean="0">
                <a:solidFill>
                  <a:srgbClr val="FFFF00"/>
                </a:solidFill>
                <a:effectLst>
                  <a:outerShdw blurRad="38100" dist="38100" dir="2700000" algn="tl">
                    <a:srgbClr val="000000">
                      <a:alpha val="43137"/>
                    </a:srgbClr>
                  </a:outerShdw>
                </a:effectLst>
              </a:rPr>
              <a:t> ¿Para qué sirven?</a:t>
            </a:r>
            <a:endParaRPr lang="es-ES" sz="4800" b="1" dirty="0">
              <a:solidFill>
                <a:srgbClr val="FFFF00"/>
              </a:solidFill>
              <a:effectLst>
                <a:outerShdw blurRad="38100" dist="38100" dir="2700000" algn="tl">
                  <a:srgbClr val="000000">
                    <a:alpha val="43137"/>
                  </a:srgbClr>
                </a:outerShdw>
              </a:effectLst>
            </a:endParaRPr>
          </a:p>
        </p:txBody>
      </p:sp>
      <p:sp>
        <p:nvSpPr>
          <p:cNvPr id="3" name="2 Rectángulo"/>
          <p:cNvSpPr/>
          <p:nvPr/>
        </p:nvSpPr>
        <p:spPr>
          <a:xfrm>
            <a:off x="967036" y="1989415"/>
            <a:ext cx="8568952" cy="4031873"/>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p:spPr>
        <p:txBody>
          <a:bodyPr wrap="square">
            <a:spAutoFit/>
          </a:bodyPr>
          <a:lstStyle/>
          <a:p>
            <a:pPr algn="just"/>
            <a:r>
              <a:rPr lang="es-ES" sz="3200" dirty="0" smtClean="0">
                <a:solidFill>
                  <a:srgbClr val="C00000"/>
                </a:solidFill>
              </a:rPr>
              <a:t>Al igual que los idiomas sirven de vehículo de comunicación entre los seres humanos, existen lenguajes que realizan la comunicación entre los seres humanos y las computadoras.</a:t>
            </a:r>
          </a:p>
          <a:p>
            <a:pPr algn="just"/>
            <a:endParaRPr lang="es-ES" sz="3200" dirty="0" smtClean="0">
              <a:solidFill>
                <a:srgbClr val="C00000"/>
              </a:solidFill>
            </a:endParaRPr>
          </a:p>
          <a:p>
            <a:pPr algn="just"/>
            <a:r>
              <a:rPr lang="es-ES" sz="3200" dirty="0" smtClean="0">
                <a:solidFill>
                  <a:srgbClr val="C00000"/>
                </a:solidFill>
              </a:rPr>
              <a:t>Estos lenguajes permiten expresar los programas o el conjunto de instrucciones que el operador humano desea que la computadora ejecute.</a:t>
            </a:r>
            <a:endParaRPr lang="es-ES" sz="3200" dirty="0">
              <a:solidFill>
                <a:srgbClr val="C00000"/>
              </a:solidFill>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3" name="Picture 1"/>
          <p:cNvPicPr>
            <a:picLocks noChangeAspect="1" noChangeArrowheads="1"/>
          </p:cNvPicPr>
          <p:nvPr/>
        </p:nvPicPr>
        <p:blipFill>
          <a:blip r:embed="rId2" cstate="print"/>
          <a:srcRect l="27160" t="16770" r="4286" b="8462"/>
          <a:stretch>
            <a:fillRect/>
          </a:stretch>
        </p:blipFill>
        <p:spPr bwMode="auto">
          <a:xfrm>
            <a:off x="1543100" y="1196751"/>
            <a:ext cx="7128792" cy="5479154"/>
          </a:xfrm>
          <a:prstGeom prst="rect">
            <a:avLst/>
          </a:prstGeom>
          <a:ln w="190500" cap="sq">
            <a:solidFill>
              <a:srgbClr val="CCFFFF"/>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
        <p:nvSpPr>
          <p:cNvPr id="3" name="2 CuadroTexto"/>
          <p:cNvSpPr txBox="1"/>
          <p:nvPr/>
        </p:nvSpPr>
        <p:spPr>
          <a:xfrm>
            <a:off x="462980" y="47526"/>
            <a:ext cx="9289032" cy="1077218"/>
          </a:xfrm>
          <a:prstGeom prst="rect">
            <a:avLst/>
          </a:prstGeom>
          <a:solidFill>
            <a:srgbClr val="00B0F0"/>
          </a:solidFill>
        </p:spPr>
        <p:txBody>
          <a:bodyPr wrap="square" rtlCol="0">
            <a:spAutoFit/>
          </a:bodyPr>
          <a:lstStyle/>
          <a:p>
            <a:pPr algn="ctr"/>
            <a:r>
              <a:rPr lang="es-ES" sz="3200" b="1" dirty="0" smtClean="0">
                <a:solidFill>
                  <a:srgbClr val="FFFF00"/>
                </a:solidFill>
                <a:effectLst>
                  <a:outerShdw blurRad="38100" dist="38100" dir="2700000" algn="tl">
                    <a:srgbClr val="000000">
                      <a:alpha val="43137"/>
                    </a:srgbClr>
                  </a:outerShdw>
                </a:effectLst>
              </a:rPr>
              <a:t>CLASIFICACIÓN DE LOS LENGUAJES DE PROGRAMACION</a:t>
            </a:r>
            <a:endParaRPr lang="es-ES" sz="3200" b="1" dirty="0">
              <a:solidFill>
                <a:srgbClr val="FFFF00"/>
              </a:solidFill>
              <a:effectLst>
                <a:outerShdw blurRad="38100" dist="38100" dir="2700000" algn="tl">
                  <a:srgbClr val="000000">
                    <a:alpha val="43137"/>
                  </a:srgbClr>
                </a:outerShdw>
              </a:effectLst>
            </a:endParaRP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49" name="Picture 1"/>
          <p:cNvPicPr>
            <a:picLocks noChangeAspect="1" noChangeArrowheads="1"/>
          </p:cNvPicPr>
          <p:nvPr/>
        </p:nvPicPr>
        <p:blipFill>
          <a:blip r:embed="rId2" cstate="print"/>
          <a:srcRect l="27160" t="16770" r="4286" b="12616"/>
          <a:stretch>
            <a:fillRect/>
          </a:stretch>
        </p:blipFill>
        <p:spPr bwMode="auto">
          <a:xfrm>
            <a:off x="1903140" y="1268760"/>
            <a:ext cx="6912768" cy="5341684"/>
          </a:xfrm>
          <a:prstGeom prst="rect">
            <a:avLst/>
          </a:prstGeom>
          <a:solidFill>
            <a:srgbClr val="FFFFFF">
              <a:shade val="85000"/>
            </a:srgbClr>
          </a:solidFill>
          <a:ln w="190500" cap="rnd">
            <a:solidFill>
              <a:srgbClr val="00B050"/>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3" name="2 CuadroTexto"/>
          <p:cNvSpPr txBox="1"/>
          <p:nvPr/>
        </p:nvSpPr>
        <p:spPr>
          <a:xfrm>
            <a:off x="462980" y="116632"/>
            <a:ext cx="9289032" cy="1077218"/>
          </a:xfrm>
          <a:prstGeom prst="rect">
            <a:avLst/>
          </a:prstGeom>
          <a:solidFill>
            <a:srgbClr val="00B0F0"/>
          </a:solidFill>
        </p:spPr>
        <p:txBody>
          <a:bodyPr wrap="square" rtlCol="0">
            <a:spAutoFit/>
          </a:bodyPr>
          <a:lstStyle/>
          <a:p>
            <a:pPr algn="ctr"/>
            <a:r>
              <a:rPr lang="es-ES" sz="3200" b="1" dirty="0" smtClean="0">
                <a:solidFill>
                  <a:srgbClr val="FFFF00"/>
                </a:solidFill>
                <a:effectLst>
                  <a:outerShdw blurRad="38100" dist="38100" dir="2700000" algn="tl">
                    <a:srgbClr val="000000">
                      <a:alpha val="43137"/>
                    </a:srgbClr>
                  </a:outerShdw>
                </a:effectLst>
              </a:rPr>
              <a:t>CLASIFICACIÓN DE LOS LENGUAJES DE PROGRAMACION</a:t>
            </a:r>
            <a:endParaRPr lang="es-ES" sz="3200" b="1" dirty="0">
              <a:solidFill>
                <a:srgbClr val="FFFF00"/>
              </a:solidFill>
              <a:effectLst>
                <a:outerShdw blurRad="38100" dist="38100" dir="2700000" algn="tl">
                  <a:srgbClr val="000000">
                    <a:alpha val="43137"/>
                  </a:srgbClr>
                </a:outerShdw>
              </a:effectLst>
            </a:endParaRP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5" name="Picture 1"/>
          <p:cNvPicPr>
            <a:picLocks noChangeAspect="1" noChangeArrowheads="1"/>
          </p:cNvPicPr>
          <p:nvPr/>
        </p:nvPicPr>
        <p:blipFill>
          <a:blip r:embed="rId2" cstate="print"/>
          <a:srcRect l="30806" t="68295" r="4286" b="11231"/>
          <a:stretch>
            <a:fillRect/>
          </a:stretch>
        </p:blipFill>
        <p:spPr bwMode="auto">
          <a:xfrm>
            <a:off x="1183060" y="2492896"/>
            <a:ext cx="8216062" cy="1944216"/>
          </a:xfrm>
          <a:prstGeom prst="rect">
            <a:avLst/>
          </a:prstGeom>
          <a:ln w="190500" cap="sq">
            <a:solidFill>
              <a:srgbClr val="FFFF00"/>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
        <p:nvSpPr>
          <p:cNvPr id="3" name="2 CuadroTexto"/>
          <p:cNvSpPr txBox="1"/>
          <p:nvPr/>
        </p:nvSpPr>
        <p:spPr>
          <a:xfrm>
            <a:off x="462980" y="116632"/>
            <a:ext cx="9289032" cy="1077218"/>
          </a:xfrm>
          <a:prstGeom prst="rect">
            <a:avLst/>
          </a:prstGeom>
          <a:solidFill>
            <a:srgbClr val="00B0F0"/>
          </a:solidFill>
        </p:spPr>
        <p:txBody>
          <a:bodyPr wrap="square" rtlCol="0">
            <a:spAutoFit/>
          </a:bodyPr>
          <a:lstStyle/>
          <a:p>
            <a:pPr algn="ctr"/>
            <a:r>
              <a:rPr lang="es-ES" sz="3200" b="1" dirty="0" smtClean="0">
                <a:solidFill>
                  <a:srgbClr val="FFFF00"/>
                </a:solidFill>
                <a:effectLst>
                  <a:outerShdw blurRad="38100" dist="38100" dir="2700000" algn="tl">
                    <a:srgbClr val="000000">
                      <a:alpha val="43137"/>
                    </a:srgbClr>
                  </a:outerShdw>
                </a:effectLst>
              </a:rPr>
              <a:t>CLASIFICACIÓN DE LOS LENGUAJES DE PROGRAMACION</a:t>
            </a:r>
            <a:endParaRPr lang="es-ES" sz="3200" b="1" dirty="0">
              <a:solidFill>
                <a:srgbClr val="FFFF00"/>
              </a:solidFill>
              <a:effectLst>
                <a:outerShdw blurRad="38100" dist="38100" dir="2700000" algn="tl">
                  <a:srgbClr val="000000">
                    <a:alpha val="43137"/>
                  </a:srgbClr>
                </a:outerShdw>
              </a:effectLst>
            </a:endParaRP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1" name="Picture 1"/>
          <p:cNvPicPr>
            <a:picLocks noChangeAspect="1" noChangeArrowheads="1"/>
          </p:cNvPicPr>
          <p:nvPr/>
        </p:nvPicPr>
        <p:blipFill>
          <a:blip r:embed="rId2" cstate="print"/>
          <a:srcRect l="26122" t="14000" r="4286" b="15385"/>
          <a:stretch>
            <a:fillRect/>
          </a:stretch>
        </p:blipFill>
        <p:spPr bwMode="auto">
          <a:xfrm>
            <a:off x="1975148" y="1369786"/>
            <a:ext cx="7056784" cy="5371582"/>
          </a:xfrm>
          <a:prstGeom prst="rect">
            <a:avLst/>
          </a:prstGeom>
          <a:solidFill>
            <a:srgbClr val="FFFFFF">
              <a:shade val="85000"/>
            </a:srgbClr>
          </a:solidFill>
          <a:ln w="190500" cap="rnd">
            <a:solidFill>
              <a:srgbClr val="FFFF00"/>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3" name="2 CuadroTexto"/>
          <p:cNvSpPr txBox="1"/>
          <p:nvPr/>
        </p:nvSpPr>
        <p:spPr>
          <a:xfrm>
            <a:off x="462980" y="116632"/>
            <a:ext cx="9289032" cy="1077218"/>
          </a:xfrm>
          <a:prstGeom prst="rect">
            <a:avLst/>
          </a:prstGeom>
          <a:solidFill>
            <a:srgbClr val="00B0F0"/>
          </a:solidFill>
        </p:spPr>
        <p:txBody>
          <a:bodyPr wrap="square" rtlCol="0">
            <a:spAutoFit/>
          </a:bodyPr>
          <a:lstStyle/>
          <a:p>
            <a:pPr algn="ctr"/>
            <a:r>
              <a:rPr lang="es-ES" sz="3200" b="1" dirty="0" smtClean="0">
                <a:solidFill>
                  <a:srgbClr val="FFFF00"/>
                </a:solidFill>
                <a:effectLst>
                  <a:outerShdw blurRad="38100" dist="38100" dir="2700000" algn="tl">
                    <a:srgbClr val="000000">
                      <a:alpha val="43137"/>
                    </a:srgbClr>
                  </a:outerShdw>
                </a:effectLst>
              </a:rPr>
              <a:t>CLASIFICACIÓN DE LOS LENGUAJES DE PROGRAMACION</a:t>
            </a:r>
            <a:endParaRPr lang="es-ES" sz="3200" b="1" dirty="0">
              <a:solidFill>
                <a:srgbClr val="FFFF00"/>
              </a:solidFill>
              <a:effectLst>
                <a:outerShdw blurRad="38100" dist="38100" dir="2700000" algn="tl">
                  <a:srgbClr val="000000">
                    <a:alpha val="43137"/>
                  </a:srgbClr>
                </a:outerShdw>
              </a:effectLst>
            </a:endParaRP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7" name="Picture 1"/>
          <p:cNvPicPr>
            <a:picLocks noChangeAspect="1" noChangeArrowheads="1"/>
          </p:cNvPicPr>
          <p:nvPr/>
        </p:nvPicPr>
        <p:blipFill>
          <a:blip r:embed="rId2" cstate="print"/>
          <a:srcRect l="26122" t="9847" b="31621"/>
          <a:stretch>
            <a:fillRect/>
          </a:stretch>
        </p:blipFill>
        <p:spPr bwMode="auto">
          <a:xfrm>
            <a:off x="679004" y="1268760"/>
            <a:ext cx="8784976" cy="5221272"/>
          </a:xfrm>
          <a:prstGeom prst="rect">
            <a:avLst/>
          </a:prstGeom>
          <a:ln w="190500" cap="sq">
            <a:solidFill>
              <a:srgbClr val="FFC000"/>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
        <p:nvSpPr>
          <p:cNvPr id="3" name="2 CuadroTexto"/>
          <p:cNvSpPr txBox="1"/>
          <p:nvPr/>
        </p:nvSpPr>
        <p:spPr>
          <a:xfrm>
            <a:off x="462980" y="47526"/>
            <a:ext cx="9289032" cy="1077218"/>
          </a:xfrm>
          <a:prstGeom prst="rect">
            <a:avLst/>
          </a:prstGeom>
          <a:solidFill>
            <a:srgbClr val="00B0F0"/>
          </a:solidFill>
        </p:spPr>
        <p:txBody>
          <a:bodyPr wrap="square" rtlCol="0">
            <a:spAutoFit/>
          </a:bodyPr>
          <a:lstStyle/>
          <a:p>
            <a:pPr algn="ctr"/>
            <a:r>
              <a:rPr lang="es-ES" sz="3200" b="1" dirty="0" smtClean="0">
                <a:solidFill>
                  <a:srgbClr val="FFFF00"/>
                </a:solidFill>
                <a:effectLst>
                  <a:outerShdw blurRad="38100" dist="38100" dir="2700000" algn="tl">
                    <a:srgbClr val="000000">
                      <a:alpha val="43137"/>
                    </a:srgbClr>
                  </a:outerShdw>
                </a:effectLst>
              </a:rPr>
              <a:t>CLASIFICACIÓN DE LOS LENGUAJES DE PROGRAMACION</a:t>
            </a:r>
            <a:endParaRPr lang="es-ES" sz="3200" b="1" dirty="0">
              <a:solidFill>
                <a:srgbClr val="FFFF00"/>
              </a:solidFill>
              <a:effectLst>
                <a:outerShdw blurRad="38100" dist="38100" dir="2700000" algn="tl">
                  <a:srgbClr val="000000">
                    <a:alpha val="43137"/>
                  </a:srgbClr>
                </a:outerShdw>
              </a:effectLst>
            </a:endParaRP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noChangeArrowheads="1"/>
          </p:cNvPicPr>
          <p:nvPr/>
        </p:nvPicPr>
        <p:blipFill>
          <a:blip r:embed="rId2" cstate="print"/>
          <a:srcRect l="26122" t="69549"/>
          <a:stretch>
            <a:fillRect/>
          </a:stretch>
        </p:blipFill>
        <p:spPr bwMode="auto">
          <a:xfrm>
            <a:off x="679004" y="3068960"/>
            <a:ext cx="8784976" cy="2716336"/>
          </a:xfrm>
          <a:prstGeom prst="rect">
            <a:avLst/>
          </a:prstGeom>
          <a:ln w="190500" cap="sq">
            <a:solidFill>
              <a:srgbClr val="FFC000"/>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
        <p:nvSpPr>
          <p:cNvPr id="3" name="2 CuadroTexto"/>
          <p:cNvSpPr txBox="1"/>
          <p:nvPr/>
        </p:nvSpPr>
        <p:spPr>
          <a:xfrm>
            <a:off x="462980" y="47526"/>
            <a:ext cx="9289032" cy="1077218"/>
          </a:xfrm>
          <a:prstGeom prst="rect">
            <a:avLst/>
          </a:prstGeom>
          <a:solidFill>
            <a:srgbClr val="00B0F0"/>
          </a:solidFill>
        </p:spPr>
        <p:txBody>
          <a:bodyPr wrap="square" rtlCol="0">
            <a:spAutoFit/>
          </a:bodyPr>
          <a:lstStyle/>
          <a:p>
            <a:pPr algn="ctr"/>
            <a:r>
              <a:rPr lang="es-ES" sz="3200" b="1" dirty="0" smtClean="0">
                <a:solidFill>
                  <a:srgbClr val="FFFF00"/>
                </a:solidFill>
                <a:effectLst>
                  <a:outerShdw blurRad="38100" dist="38100" dir="2700000" algn="tl">
                    <a:srgbClr val="000000">
                      <a:alpha val="43137"/>
                    </a:srgbClr>
                  </a:outerShdw>
                </a:effectLst>
              </a:rPr>
              <a:t>CLASIFICACIÓN DE LOS LENGUAJES DE PROGRAMACION</a:t>
            </a:r>
            <a:endParaRPr lang="es-ES" sz="3200" b="1" dirty="0">
              <a:solidFill>
                <a:srgbClr val="FFFF00"/>
              </a:solidFill>
              <a:effectLst>
                <a:outerShdw blurRad="38100" dist="38100" dir="2700000" algn="tl">
                  <a:srgbClr val="000000">
                    <a:alpha val="43137"/>
                  </a:srgbClr>
                </a:outerShdw>
              </a:effectLst>
            </a:endParaRPr>
          </a:p>
        </p:txBody>
      </p:sp>
      <p:pic>
        <p:nvPicPr>
          <p:cNvPr id="4" name="Picture 1"/>
          <p:cNvPicPr>
            <a:picLocks noChangeAspect="1" noChangeArrowheads="1"/>
          </p:cNvPicPr>
          <p:nvPr/>
        </p:nvPicPr>
        <p:blipFill>
          <a:blip r:embed="rId2" cstate="print"/>
          <a:srcRect l="26122" t="9847" b="69972"/>
          <a:stretch>
            <a:fillRect/>
          </a:stretch>
        </p:blipFill>
        <p:spPr bwMode="auto">
          <a:xfrm>
            <a:off x="679004" y="1268760"/>
            <a:ext cx="8784976" cy="1800200"/>
          </a:xfrm>
          <a:prstGeom prst="rect">
            <a:avLst/>
          </a:prstGeom>
          <a:ln w="190500" cap="sq">
            <a:solidFill>
              <a:srgbClr val="FFC000"/>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3" name="Picture 1"/>
          <p:cNvPicPr>
            <a:picLocks noChangeAspect="1" noChangeArrowheads="1"/>
          </p:cNvPicPr>
          <p:nvPr/>
        </p:nvPicPr>
        <p:blipFill>
          <a:blip r:embed="rId2" cstate="print"/>
          <a:srcRect l="26122" t="12616" b="4308"/>
          <a:stretch>
            <a:fillRect/>
          </a:stretch>
        </p:blipFill>
        <p:spPr bwMode="auto">
          <a:xfrm>
            <a:off x="2119164" y="1196752"/>
            <a:ext cx="6408712" cy="5406160"/>
          </a:xfrm>
          <a:prstGeom prst="rect">
            <a:avLst/>
          </a:prstGeom>
          <a:solidFill>
            <a:srgbClr val="FFFFFF">
              <a:shade val="85000"/>
            </a:srgbClr>
          </a:solidFill>
          <a:ln w="190500" cap="rnd">
            <a:solidFill>
              <a:srgbClr val="FFFF00"/>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4" name="3 CuadroTexto"/>
          <p:cNvSpPr txBox="1"/>
          <p:nvPr/>
        </p:nvSpPr>
        <p:spPr>
          <a:xfrm>
            <a:off x="462980" y="47526"/>
            <a:ext cx="9289032" cy="1077218"/>
          </a:xfrm>
          <a:prstGeom prst="rect">
            <a:avLst/>
          </a:prstGeom>
          <a:solidFill>
            <a:srgbClr val="00B0F0"/>
          </a:solidFill>
        </p:spPr>
        <p:txBody>
          <a:bodyPr wrap="square" rtlCol="0">
            <a:spAutoFit/>
          </a:bodyPr>
          <a:lstStyle/>
          <a:p>
            <a:pPr algn="ctr"/>
            <a:r>
              <a:rPr lang="es-ES" sz="3200" b="1" dirty="0" smtClean="0">
                <a:solidFill>
                  <a:srgbClr val="FFFF00"/>
                </a:solidFill>
                <a:effectLst>
                  <a:outerShdw blurRad="38100" dist="38100" dir="2700000" algn="tl">
                    <a:srgbClr val="000000">
                      <a:alpha val="43137"/>
                    </a:srgbClr>
                  </a:outerShdw>
                </a:effectLst>
              </a:rPr>
              <a:t>CLASIFICACIÓN DE LOS LENGUAJES DE PROGRAMACION</a:t>
            </a:r>
            <a:endParaRPr lang="es-ES" sz="3200" b="1" dirty="0">
              <a:solidFill>
                <a:srgbClr val="FFFF00"/>
              </a:solidFill>
              <a:effectLst>
                <a:outerShdw blurRad="38100" dist="38100" dir="2700000" algn="tl">
                  <a:srgbClr val="000000">
                    <a:alpha val="43137"/>
                  </a:srgbClr>
                </a:outerShdw>
              </a:effectLst>
            </a:endParaRP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29" name="Picture 1"/>
          <p:cNvPicPr>
            <a:picLocks noChangeAspect="1" noChangeArrowheads="1"/>
          </p:cNvPicPr>
          <p:nvPr/>
        </p:nvPicPr>
        <p:blipFill>
          <a:blip r:embed="rId2" cstate="print"/>
          <a:srcRect l="26122" t="5693" r="3248"/>
          <a:stretch>
            <a:fillRect/>
          </a:stretch>
        </p:blipFill>
        <p:spPr bwMode="auto">
          <a:xfrm>
            <a:off x="2191172" y="332656"/>
            <a:ext cx="6336704" cy="6347105"/>
          </a:xfrm>
          <a:prstGeom prst="rect">
            <a:avLst/>
          </a:prstGeom>
          <a:ln w="190500" cap="sq">
            <a:solidFill>
              <a:schemeClr val="accent3">
                <a:lumMod val="40000"/>
                <a:lumOff val="60000"/>
              </a:schemeClr>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Rectángulo"/>
          <p:cNvSpPr/>
          <p:nvPr/>
        </p:nvSpPr>
        <p:spPr>
          <a:xfrm>
            <a:off x="462980" y="44624"/>
            <a:ext cx="9361040" cy="1077218"/>
          </a:xfrm>
          <a:prstGeom prst="rect">
            <a:avLst/>
          </a:prstGeom>
        </p:spPr>
        <p:txBody>
          <a:bodyPr wrap="square">
            <a:spAutoFit/>
          </a:bodyPr>
          <a:lstStyle/>
          <a:p>
            <a:pPr algn="ctr"/>
            <a:r>
              <a:rPr lang="es-ES" sz="3200" b="1" dirty="0" smtClean="0">
                <a:solidFill>
                  <a:srgbClr val="FFFF00"/>
                </a:solidFill>
                <a:effectLst>
                  <a:outerShdw blurRad="38100" dist="38100" dir="2700000" algn="tl">
                    <a:srgbClr val="000000">
                      <a:alpha val="43137"/>
                    </a:srgbClr>
                  </a:outerShdw>
                </a:effectLst>
              </a:rPr>
              <a:t>METODOLOGÍA PARA LA SOLUCIÓN DE PROBLEMAS POR MEDIO DE COMPUTADORA </a:t>
            </a:r>
            <a:endParaRPr lang="es-ES" sz="3200" b="1" dirty="0">
              <a:solidFill>
                <a:srgbClr val="FFFF00"/>
              </a:solidFill>
              <a:effectLst>
                <a:outerShdw blurRad="38100" dist="38100" dir="2700000" algn="tl">
                  <a:srgbClr val="000000">
                    <a:alpha val="43137"/>
                  </a:srgbClr>
                </a:outerShdw>
              </a:effectLst>
            </a:endParaRPr>
          </a:p>
        </p:txBody>
      </p:sp>
      <p:sp>
        <p:nvSpPr>
          <p:cNvPr id="3" name="2 Rectángulo"/>
          <p:cNvSpPr/>
          <p:nvPr/>
        </p:nvSpPr>
        <p:spPr>
          <a:xfrm>
            <a:off x="462980" y="1124744"/>
            <a:ext cx="9433048" cy="5632311"/>
          </a:xfrm>
          <a:prstGeom prst="rect">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path path="circle">
              <a:fillToRect l="100000" t="100000"/>
            </a:path>
            <a:tileRect r="-100000" b="-100000"/>
          </a:gradFill>
        </p:spPr>
        <p:txBody>
          <a:bodyPr wrap="square">
            <a:spAutoFit/>
          </a:bodyPr>
          <a:lstStyle/>
          <a:p>
            <a:pPr algn="just"/>
            <a:r>
              <a:rPr lang="es-ES" dirty="0" smtClean="0">
                <a:solidFill>
                  <a:schemeClr val="bg1"/>
                </a:solidFill>
              </a:rPr>
              <a:t>Para la solución de problemas específicos a través de la computadora se requiere varias etapas tales como:</a:t>
            </a:r>
          </a:p>
          <a:p>
            <a:pPr algn="just"/>
            <a:r>
              <a:rPr lang="es-ES" b="1" dirty="0" smtClean="0">
                <a:solidFill>
                  <a:srgbClr val="00B050"/>
                </a:solidFill>
              </a:rPr>
              <a:t>8.1.- Definición del Problema: Esta fase está dada por el enunciado del problema, el cual requiere una definición clara y precisa. Es importante que se conozca lo que se desea que realice la computadora; mientras esto no se conozca del todo no tiene mucho caso continuar con la siguiente etapa. </a:t>
            </a:r>
          </a:p>
          <a:p>
            <a:pPr algn="just"/>
            <a:r>
              <a:rPr lang="es-ES" dirty="0" smtClean="0">
                <a:solidFill>
                  <a:srgbClr val="FF0000"/>
                </a:solidFill>
              </a:rPr>
              <a:t>8.2.- Análisis del Problema: Una vez que se ha comprendido lo que se desea de la computadora, es necesario definir: </a:t>
            </a:r>
          </a:p>
          <a:p>
            <a:pPr algn="just"/>
            <a:r>
              <a:rPr lang="es-ES" dirty="0" smtClean="0">
                <a:solidFill>
                  <a:srgbClr val="FF0000"/>
                </a:solidFill>
              </a:rPr>
              <a:t>o	Los datos de entrada. </a:t>
            </a:r>
          </a:p>
          <a:p>
            <a:pPr algn="just"/>
            <a:r>
              <a:rPr lang="es-ES" dirty="0" smtClean="0">
                <a:solidFill>
                  <a:srgbClr val="FF0000"/>
                </a:solidFill>
              </a:rPr>
              <a:t>o	Cual es la información que se desea producir (salida) </a:t>
            </a:r>
          </a:p>
          <a:p>
            <a:pPr algn="just"/>
            <a:r>
              <a:rPr lang="es-ES" dirty="0" smtClean="0">
                <a:solidFill>
                  <a:srgbClr val="FF0000"/>
                </a:solidFill>
              </a:rPr>
              <a:t>o	Los métodos y fórmulas que se necesitan para procesar los datos. </a:t>
            </a:r>
          </a:p>
          <a:p>
            <a:pPr algn="just"/>
            <a:r>
              <a:rPr lang="es-ES" dirty="0" smtClean="0">
                <a:solidFill>
                  <a:schemeClr val="bg1"/>
                </a:solidFill>
              </a:rPr>
              <a:t>Una recomendación muy práctica es el que nos pongamos en el lugar de la computadora y analicemos que es lo que necesitamos que nos ordenen y en que secuencia para producir los resultados esperados. </a:t>
            </a:r>
            <a:endParaRPr lang="es-ES" dirty="0">
              <a:solidFill>
                <a:schemeClr val="bg1"/>
              </a:solidFill>
            </a:endParaRP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Rectángulo"/>
          <p:cNvSpPr/>
          <p:nvPr/>
        </p:nvSpPr>
        <p:spPr>
          <a:xfrm>
            <a:off x="462980" y="44624"/>
            <a:ext cx="9361040" cy="1077218"/>
          </a:xfrm>
          <a:prstGeom prst="rect">
            <a:avLst/>
          </a:prstGeom>
        </p:spPr>
        <p:txBody>
          <a:bodyPr wrap="square">
            <a:spAutoFit/>
          </a:bodyPr>
          <a:lstStyle/>
          <a:p>
            <a:pPr algn="ctr"/>
            <a:r>
              <a:rPr lang="es-ES" sz="3200" b="1" dirty="0" smtClean="0">
                <a:solidFill>
                  <a:srgbClr val="FFFF00"/>
                </a:solidFill>
                <a:effectLst>
                  <a:outerShdw blurRad="38100" dist="38100" dir="2700000" algn="tl">
                    <a:srgbClr val="000000">
                      <a:alpha val="43137"/>
                    </a:srgbClr>
                  </a:outerShdw>
                </a:effectLst>
              </a:rPr>
              <a:t>METODOLOGÍA PARA LA SOLUCIÓN DE PROBLEMAS POR MEDIO DE COMPUTADORA </a:t>
            </a:r>
            <a:endParaRPr lang="es-ES" sz="3200" b="1" dirty="0">
              <a:solidFill>
                <a:srgbClr val="FFFF00"/>
              </a:solidFill>
              <a:effectLst>
                <a:outerShdw blurRad="38100" dist="38100" dir="2700000" algn="tl">
                  <a:srgbClr val="000000">
                    <a:alpha val="43137"/>
                  </a:srgbClr>
                </a:outerShdw>
              </a:effectLst>
            </a:endParaRPr>
          </a:p>
        </p:txBody>
      </p:sp>
      <p:sp>
        <p:nvSpPr>
          <p:cNvPr id="3" name="2 Rectángulo"/>
          <p:cNvSpPr/>
          <p:nvPr/>
        </p:nvSpPr>
        <p:spPr>
          <a:xfrm>
            <a:off x="462980" y="1424965"/>
            <a:ext cx="9289032" cy="4893647"/>
          </a:xfrm>
          <a:prstGeom prst="rect">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8100000" scaled="1"/>
            <a:tileRect/>
          </a:gradFill>
        </p:spPr>
        <p:txBody>
          <a:bodyPr wrap="square">
            <a:spAutoFit/>
          </a:bodyPr>
          <a:lstStyle/>
          <a:p>
            <a:pPr algn="just"/>
            <a:r>
              <a:rPr lang="es-ES" dirty="0" smtClean="0">
                <a:solidFill>
                  <a:schemeClr val="accent2">
                    <a:lumMod val="75000"/>
                  </a:schemeClr>
                </a:solidFill>
              </a:rPr>
              <a:t>8.3.-Diseño del Algoritmo: Las características de un buen algoritmo son: </a:t>
            </a:r>
          </a:p>
          <a:p>
            <a:pPr algn="just"/>
            <a:r>
              <a:rPr lang="es-ES" dirty="0" smtClean="0">
                <a:solidFill>
                  <a:schemeClr val="accent2">
                    <a:lumMod val="75000"/>
                  </a:schemeClr>
                </a:solidFill>
              </a:rPr>
              <a:t>o	Debe tener un punto particular de inicio. </a:t>
            </a:r>
          </a:p>
          <a:p>
            <a:pPr algn="just"/>
            <a:r>
              <a:rPr lang="es-ES" dirty="0" smtClean="0">
                <a:solidFill>
                  <a:schemeClr val="accent2">
                    <a:lumMod val="75000"/>
                  </a:schemeClr>
                </a:solidFill>
              </a:rPr>
              <a:t>o	Debe ser definido, no debe permitir dobles interpretaciones. </a:t>
            </a:r>
          </a:p>
          <a:p>
            <a:pPr algn="just"/>
            <a:r>
              <a:rPr lang="es-ES" dirty="0" smtClean="0">
                <a:solidFill>
                  <a:schemeClr val="accent2">
                    <a:lumMod val="75000"/>
                  </a:schemeClr>
                </a:solidFill>
              </a:rPr>
              <a:t>o	Debe ser general, es decir, soportar la mayoría de las variantes que se puedan presentar en la definición del problema. </a:t>
            </a:r>
          </a:p>
          <a:p>
            <a:pPr algn="just"/>
            <a:r>
              <a:rPr lang="es-ES" dirty="0" smtClean="0">
                <a:solidFill>
                  <a:schemeClr val="accent2">
                    <a:lumMod val="75000"/>
                  </a:schemeClr>
                </a:solidFill>
              </a:rPr>
              <a:t>o	Debe ser finito en tamaño y tiempo de ejecución. </a:t>
            </a:r>
          </a:p>
          <a:p>
            <a:pPr algn="just"/>
            <a:endParaRPr lang="es-ES" dirty="0" smtClean="0"/>
          </a:p>
          <a:p>
            <a:pPr algn="just"/>
            <a:r>
              <a:rPr lang="es-ES" dirty="0" smtClean="0">
                <a:solidFill>
                  <a:srgbClr val="0000CC"/>
                </a:solidFill>
              </a:rPr>
              <a:t>8.4.- Codificación: La codificación es la operación de escribir la solución del problema (de acuerdo a la lógica del diagrama de flujo o pseudocódigo), en una serie de instrucciones detalladas, en un código reconocible por la computadora, la serie de instrucciones detalladas se le conoce como código fuente, el cual se escribe en un lenguaje de programación o lenguaje de alto nivel. </a:t>
            </a:r>
            <a:endParaRPr lang="es-ES" dirty="0">
              <a:solidFill>
                <a:srgbClr val="0000CC"/>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Rectángulo"/>
          <p:cNvSpPr/>
          <p:nvPr/>
        </p:nvSpPr>
        <p:spPr>
          <a:xfrm>
            <a:off x="1615108" y="188640"/>
            <a:ext cx="7920880" cy="584775"/>
          </a:xfrm>
          <a:prstGeom prst="rect">
            <a:avLst/>
          </a:prstGeom>
        </p:spPr>
        <p:txBody>
          <a:bodyPr wrap="square">
            <a:spAutoFit/>
          </a:bodyPr>
          <a:lstStyle/>
          <a:p>
            <a:r>
              <a:rPr lang="es-ES" sz="3200" b="1" i="1" dirty="0" smtClean="0">
                <a:solidFill>
                  <a:srgbClr val="FFFF00"/>
                </a:solidFill>
                <a:effectLst>
                  <a:outerShdw blurRad="38100" dist="38100" dir="2700000" algn="tl">
                    <a:srgbClr val="000000">
                      <a:alpha val="43137"/>
                    </a:srgbClr>
                  </a:outerShdw>
                </a:effectLst>
              </a:rPr>
              <a:t>PARA QUE SIRVE LA PROGRAMACIÓN.</a:t>
            </a:r>
            <a:endParaRPr lang="es-ES" sz="3200" b="1" i="1" dirty="0">
              <a:solidFill>
                <a:srgbClr val="FFFF00"/>
              </a:solidFill>
              <a:effectLst>
                <a:outerShdw blurRad="38100" dist="38100" dir="2700000" algn="tl">
                  <a:srgbClr val="000000">
                    <a:alpha val="43137"/>
                  </a:srgbClr>
                </a:outerShdw>
              </a:effectLst>
            </a:endParaRPr>
          </a:p>
        </p:txBody>
      </p:sp>
      <p:sp>
        <p:nvSpPr>
          <p:cNvPr id="4" name="3 Rectángulo"/>
          <p:cNvSpPr/>
          <p:nvPr/>
        </p:nvSpPr>
        <p:spPr>
          <a:xfrm>
            <a:off x="390972" y="1124744"/>
            <a:ext cx="9505056" cy="5262979"/>
          </a:xfrm>
          <a:prstGeom prst="rect">
            <a:avLst/>
          </a:prstGeom>
        </p:spPr>
        <p:txBody>
          <a:bodyPr wrap="square">
            <a:spAutoFit/>
          </a:bodyPr>
          <a:lstStyle/>
          <a:p>
            <a:pPr algn="just"/>
            <a:r>
              <a:rPr lang="es-ES" dirty="0" smtClean="0"/>
              <a:t>Una persona piensa y se comporta obedeciendo a un secuencial lógico. Un computador realiza tareas y maneja datos en memoria obedeciendo a una secuencia de pasos lógicos para lo cual ha sido programado. </a:t>
            </a:r>
          </a:p>
          <a:p>
            <a:pPr algn="just"/>
            <a:endParaRPr lang="es-ES" b="1" dirty="0" smtClean="0">
              <a:solidFill>
                <a:srgbClr val="FFFF00"/>
              </a:solidFill>
            </a:endParaRPr>
          </a:p>
          <a:p>
            <a:pPr algn="just"/>
            <a:r>
              <a:rPr lang="es-ES" b="1" dirty="0" smtClean="0">
                <a:solidFill>
                  <a:srgbClr val="FFFF00"/>
                </a:solidFill>
              </a:rPr>
              <a:t>Programación de computadoras </a:t>
            </a:r>
            <a:r>
              <a:rPr lang="es-ES" dirty="0" smtClean="0"/>
              <a:t>es la ciencia que permite a una persona programar una computadora para que resuelva tareas de manera rápida. Un Programa de computadora se puede definir como una secuencia de instrucciones que indica las acciones o tareas que han de ejecutarse para dar solución a un problema determinado. </a:t>
            </a:r>
          </a:p>
          <a:p>
            <a:pPr algn="just"/>
            <a:endParaRPr lang="es-ES" dirty="0" smtClean="0"/>
          </a:p>
          <a:p>
            <a:pPr algn="just"/>
            <a:r>
              <a:rPr lang="es-ES" dirty="0" smtClean="0"/>
              <a:t>Programar computadoras es indispensable en cualquier área de la ingeniería, ya que diferentes problemas que se puedan presentar tardan tiempo resolverlos de manera manual. La computadora resuelve problemas de acuerdo como se le haya programado de manera rápida. </a:t>
            </a:r>
            <a:endParaRPr lang="es-ES"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Rectángulo"/>
          <p:cNvSpPr/>
          <p:nvPr/>
        </p:nvSpPr>
        <p:spPr>
          <a:xfrm>
            <a:off x="462980" y="44624"/>
            <a:ext cx="9361040" cy="1077218"/>
          </a:xfrm>
          <a:prstGeom prst="rect">
            <a:avLst/>
          </a:prstGeom>
        </p:spPr>
        <p:txBody>
          <a:bodyPr wrap="square">
            <a:spAutoFit/>
          </a:bodyPr>
          <a:lstStyle/>
          <a:p>
            <a:pPr algn="ctr"/>
            <a:r>
              <a:rPr lang="es-ES" sz="3200" b="1" dirty="0" smtClean="0">
                <a:solidFill>
                  <a:srgbClr val="FFFF00"/>
                </a:solidFill>
                <a:effectLst>
                  <a:outerShdw blurRad="38100" dist="38100" dir="2700000" algn="tl">
                    <a:srgbClr val="000000">
                      <a:alpha val="43137"/>
                    </a:srgbClr>
                  </a:outerShdw>
                </a:effectLst>
              </a:rPr>
              <a:t>METODOLOGÍA PARA LA SOLUCIÓN DE PROBLEMAS POR MEDIO DE COMPUTADORA </a:t>
            </a:r>
            <a:endParaRPr lang="es-ES" sz="3200" b="1" dirty="0">
              <a:solidFill>
                <a:srgbClr val="FFFF00"/>
              </a:solidFill>
              <a:effectLst>
                <a:outerShdw blurRad="38100" dist="38100" dir="2700000" algn="tl">
                  <a:srgbClr val="000000">
                    <a:alpha val="43137"/>
                  </a:srgbClr>
                </a:outerShdw>
              </a:effectLst>
            </a:endParaRPr>
          </a:p>
        </p:txBody>
      </p:sp>
      <p:sp>
        <p:nvSpPr>
          <p:cNvPr id="4" name="3 Rectángulo"/>
          <p:cNvSpPr/>
          <p:nvPr/>
        </p:nvSpPr>
        <p:spPr>
          <a:xfrm>
            <a:off x="534988" y="1731580"/>
            <a:ext cx="9217024" cy="3416320"/>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t="100000" r="100000"/>
            </a:path>
            <a:tileRect l="-100000" b="-100000"/>
          </a:gradFill>
        </p:spPr>
        <p:txBody>
          <a:bodyPr wrap="square">
            <a:spAutoFit/>
          </a:bodyPr>
          <a:lstStyle/>
          <a:p>
            <a:pPr algn="just"/>
            <a:r>
              <a:rPr lang="es-ES" dirty="0" smtClean="0">
                <a:solidFill>
                  <a:srgbClr val="0000CC"/>
                </a:solidFill>
              </a:rPr>
              <a:t>8.5.- Prueba y Depuración: Los errores humanos dentro de la programación de computadoras son muchos y aumentan considerablemente con la complejidad del problema. El proceso de identificar y eliminar errores, para dar paso a una solución sin errores se le llama depuración. La depuración o prueba resulta una tarea tan creativa como el mismo desarrollo de la solución, por ello se debe considerar con el mismo interés y entusiasmo. Resulta conveniente observar los siguientes principios al realizar una depuración, ya que de este trabajo depende el éxito de nuestra solución. </a:t>
            </a:r>
            <a:endParaRPr lang="es-ES" dirty="0">
              <a:solidFill>
                <a:srgbClr val="0000CC"/>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Rectángulo"/>
          <p:cNvSpPr/>
          <p:nvPr/>
        </p:nvSpPr>
        <p:spPr>
          <a:xfrm>
            <a:off x="534988" y="1120676"/>
            <a:ext cx="9073008" cy="2308324"/>
          </a:xfrm>
          <a:prstGeom prst="rect">
            <a:avLst/>
          </a:prstGeom>
        </p:spPr>
        <p:txBody>
          <a:bodyPr wrap="square">
            <a:spAutoFit/>
          </a:bodyPr>
          <a:lstStyle/>
          <a:p>
            <a:pPr algn="just"/>
            <a:r>
              <a:rPr lang="es-ES" dirty="0" smtClean="0"/>
              <a:t>8.6.- Documentación: Es la guía o comunicación escrita es sus variadas formas, ya sea en enunciados, procedimientos, dibujos o diagramas. A menudo un programa escrito por una persona, es usado por otra. Por ello la documentación sirve para ayudar a comprender o usar un programa o para facilitar futuras modificaciones (mantenimiento). La documentación se divide en tres partes: </a:t>
            </a:r>
            <a:endParaRPr lang="es-ES" dirty="0"/>
          </a:p>
        </p:txBody>
      </p:sp>
      <p:sp>
        <p:nvSpPr>
          <p:cNvPr id="3" name="2 Rectángulo"/>
          <p:cNvSpPr/>
          <p:nvPr/>
        </p:nvSpPr>
        <p:spPr>
          <a:xfrm>
            <a:off x="462980" y="44624"/>
            <a:ext cx="9361040" cy="1077218"/>
          </a:xfrm>
          <a:prstGeom prst="rect">
            <a:avLst/>
          </a:prstGeom>
        </p:spPr>
        <p:txBody>
          <a:bodyPr wrap="square">
            <a:spAutoFit/>
          </a:bodyPr>
          <a:lstStyle/>
          <a:p>
            <a:pPr algn="ctr"/>
            <a:r>
              <a:rPr lang="es-ES" sz="3200" b="1" dirty="0" smtClean="0">
                <a:solidFill>
                  <a:srgbClr val="FFFF00"/>
                </a:solidFill>
                <a:effectLst>
                  <a:outerShdw blurRad="38100" dist="38100" dir="2700000" algn="tl">
                    <a:srgbClr val="000000">
                      <a:alpha val="43137"/>
                    </a:srgbClr>
                  </a:outerShdw>
                </a:effectLst>
              </a:rPr>
              <a:t>METODOLOGÍA PARA LA SOLUCIÓN DE PROBLEMAS POR MEDIO DE COMPUTADORA </a:t>
            </a:r>
            <a:endParaRPr lang="es-ES" sz="3200" b="1" dirty="0">
              <a:solidFill>
                <a:srgbClr val="FFFF00"/>
              </a:solidFill>
              <a:effectLst>
                <a:outerShdw blurRad="38100" dist="38100" dir="2700000" algn="tl">
                  <a:srgbClr val="000000">
                    <a:alpha val="43137"/>
                  </a:srgbClr>
                </a:outerShdw>
              </a:effectLst>
            </a:endParaRPr>
          </a:p>
        </p:txBody>
      </p:sp>
      <p:sp>
        <p:nvSpPr>
          <p:cNvPr id="4" name="3 Rectángulo"/>
          <p:cNvSpPr/>
          <p:nvPr/>
        </p:nvSpPr>
        <p:spPr>
          <a:xfrm>
            <a:off x="534988" y="3503905"/>
            <a:ext cx="9361040" cy="3046988"/>
          </a:xfrm>
          <a:prstGeom prst="rect">
            <a:avLst/>
          </a:prstGeom>
          <a:blipFill>
            <a:blip r:embed="rId2" cstate="print"/>
            <a:tile tx="0" ty="0" sx="100000" sy="100000" flip="none" algn="tl"/>
          </a:blipFill>
        </p:spPr>
        <p:txBody>
          <a:bodyPr wrap="square">
            <a:spAutoFit/>
          </a:bodyPr>
          <a:lstStyle/>
          <a:p>
            <a:pPr algn="just"/>
            <a:r>
              <a:rPr lang="es-ES" b="1" dirty="0" smtClean="0">
                <a:solidFill>
                  <a:srgbClr val="00B050"/>
                </a:solidFill>
              </a:rPr>
              <a:t>O Documentación Interna:</a:t>
            </a:r>
            <a:r>
              <a:rPr lang="es-ES" dirty="0" smtClean="0">
                <a:solidFill>
                  <a:srgbClr val="0000CC"/>
                </a:solidFill>
              </a:rPr>
              <a:t> Son los comentarios o mensaje que se añaden al código fuente para hacer más claro el entendimiento de un proceso. </a:t>
            </a:r>
          </a:p>
          <a:p>
            <a:pPr algn="just"/>
            <a:r>
              <a:rPr lang="es-ES" b="1" dirty="0" smtClean="0">
                <a:solidFill>
                  <a:srgbClr val="FF0000"/>
                </a:solidFill>
              </a:rPr>
              <a:t>O Documentación Externa: </a:t>
            </a:r>
            <a:r>
              <a:rPr lang="es-ES" b="1" dirty="0" smtClean="0">
                <a:solidFill>
                  <a:srgbClr val="0000CC"/>
                </a:solidFill>
              </a:rPr>
              <a:t>Se define en un documento escrito los siguientes puntos:  Descripción del Problema , Nombre del Autor , Algoritmo (diagrama de flujo o pseudocódigo) , Diccionario de Datos , Código Fuente (programa) </a:t>
            </a:r>
          </a:p>
          <a:p>
            <a:pPr algn="just"/>
            <a:r>
              <a:rPr lang="es-ES" b="1" dirty="0" smtClean="0">
                <a:solidFill>
                  <a:srgbClr val="7030A0"/>
                </a:solidFill>
              </a:rPr>
              <a:t>O Manual del Usuario: </a:t>
            </a:r>
            <a:r>
              <a:rPr lang="es-ES" b="1" dirty="0" smtClean="0">
                <a:solidFill>
                  <a:srgbClr val="0000CC"/>
                </a:solidFill>
              </a:rPr>
              <a:t>Describe paso a paso la manera como funciona el programa, con el fin de que el usuario obtenga el resultado deseado. </a:t>
            </a:r>
            <a:endParaRPr lang="es-ES" b="1" dirty="0">
              <a:solidFill>
                <a:srgbClr val="0000CC"/>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Rectángulo"/>
          <p:cNvSpPr/>
          <p:nvPr/>
        </p:nvSpPr>
        <p:spPr>
          <a:xfrm>
            <a:off x="462980" y="44624"/>
            <a:ext cx="9361040" cy="1077218"/>
          </a:xfrm>
          <a:prstGeom prst="rect">
            <a:avLst/>
          </a:prstGeom>
        </p:spPr>
        <p:txBody>
          <a:bodyPr wrap="square">
            <a:spAutoFit/>
          </a:bodyPr>
          <a:lstStyle/>
          <a:p>
            <a:pPr algn="ctr"/>
            <a:r>
              <a:rPr lang="es-ES" sz="3200" b="1" dirty="0" smtClean="0">
                <a:solidFill>
                  <a:srgbClr val="FFFF00"/>
                </a:solidFill>
                <a:effectLst>
                  <a:outerShdw blurRad="38100" dist="38100" dir="2700000" algn="tl">
                    <a:srgbClr val="000000">
                      <a:alpha val="43137"/>
                    </a:srgbClr>
                  </a:outerShdw>
                </a:effectLst>
              </a:rPr>
              <a:t>METODOLOGÍA PARA LA SOLUCIÓN DE PROBLEMAS POR MEDIO DE COMPUTADORA </a:t>
            </a:r>
            <a:endParaRPr lang="es-ES" sz="3200" b="1" dirty="0">
              <a:solidFill>
                <a:srgbClr val="FFFF00"/>
              </a:solidFill>
              <a:effectLst>
                <a:outerShdw blurRad="38100" dist="38100" dir="2700000" algn="tl">
                  <a:srgbClr val="000000">
                    <a:alpha val="43137"/>
                  </a:srgbClr>
                </a:outerShdw>
              </a:effectLst>
            </a:endParaRPr>
          </a:p>
        </p:txBody>
      </p:sp>
      <p:sp>
        <p:nvSpPr>
          <p:cNvPr id="3" name="2 Rectángulo"/>
          <p:cNvSpPr/>
          <p:nvPr/>
        </p:nvSpPr>
        <p:spPr>
          <a:xfrm>
            <a:off x="1183060" y="1720840"/>
            <a:ext cx="8064896" cy="3108543"/>
          </a:xfrm>
          <a:prstGeom prst="rect">
            <a:avLst/>
          </a:prstGeom>
        </p:spPr>
        <p:txBody>
          <a:bodyPr wrap="square">
            <a:spAutoFit/>
          </a:bodyPr>
          <a:lstStyle/>
          <a:p>
            <a:pPr algn="just"/>
            <a:r>
              <a:rPr lang="es-ES" sz="2800" b="1" dirty="0" smtClean="0">
                <a:solidFill>
                  <a:srgbClr val="FFFF00"/>
                </a:solidFill>
              </a:rPr>
              <a:t>8.7.- Mantenimiento: </a:t>
            </a:r>
            <a:r>
              <a:rPr lang="es-ES" sz="2800" dirty="0" smtClean="0"/>
              <a:t>Se lleva a cabo después de terminado el programa, cuando se detecta que es necesario hacer algún cambio, ajuste o complementación al programa para que siga trabajando de manera correcta. Para poder realizar este trabajo se requiere que el programa este correctamente documentado. </a:t>
            </a:r>
            <a:endParaRPr lang="es-ES" sz="2800"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CuadroTexto"/>
          <p:cNvSpPr txBox="1"/>
          <p:nvPr/>
        </p:nvSpPr>
        <p:spPr>
          <a:xfrm>
            <a:off x="606996" y="44624"/>
            <a:ext cx="8856984" cy="646331"/>
          </a:xfrm>
          <a:prstGeom prst="rect">
            <a:avLst/>
          </a:prstGeom>
          <a:noFill/>
        </p:spPr>
        <p:txBody>
          <a:bodyPr wrap="square" rtlCol="0">
            <a:spAutoFit/>
          </a:bodyPr>
          <a:lstStyle/>
          <a:p>
            <a:pPr algn="ctr"/>
            <a:r>
              <a:rPr lang="es-ES" sz="3600" b="1" dirty="0" smtClean="0">
                <a:solidFill>
                  <a:srgbClr val="FFFF00"/>
                </a:solidFill>
              </a:rPr>
              <a:t>HERRAMIENTAS  DE PROGRAMACION</a:t>
            </a:r>
            <a:endParaRPr lang="es-ES" sz="3600" b="1" dirty="0">
              <a:solidFill>
                <a:srgbClr val="FFFF00"/>
              </a:solidFill>
            </a:endParaRPr>
          </a:p>
        </p:txBody>
      </p:sp>
      <p:sp>
        <p:nvSpPr>
          <p:cNvPr id="3" name="2 Rectángulo"/>
          <p:cNvSpPr/>
          <p:nvPr/>
        </p:nvSpPr>
        <p:spPr>
          <a:xfrm>
            <a:off x="751012" y="764704"/>
            <a:ext cx="9073008" cy="5693866"/>
          </a:xfrm>
          <a:prstGeom prst="rect">
            <a:avLst/>
          </a:prstGeom>
        </p:spPr>
        <p:txBody>
          <a:bodyPr wrap="square">
            <a:spAutoFit/>
          </a:bodyPr>
          <a:lstStyle/>
          <a:p>
            <a:pPr algn="just"/>
            <a:r>
              <a:rPr lang="es-ES" sz="2800" dirty="0" smtClean="0"/>
              <a:t>DIAGRAMA DE FLUJO </a:t>
            </a:r>
          </a:p>
          <a:p>
            <a:pPr algn="just"/>
            <a:endParaRPr lang="es-ES" sz="2800" dirty="0" smtClean="0"/>
          </a:p>
          <a:p>
            <a:pPr algn="just"/>
            <a:r>
              <a:rPr lang="es-ES" sz="2800" dirty="0" smtClean="0"/>
              <a:t>Un diagrama de flujo es la representación gráfica de un algoritmo. También se puede decir que es la representación detallada en forma gráfica de como deben realizarse los pasos en la computadora para producir resultados. </a:t>
            </a:r>
          </a:p>
          <a:p>
            <a:pPr algn="just"/>
            <a:endParaRPr lang="es-ES" sz="2800" dirty="0" smtClean="0"/>
          </a:p>
          <a:p>
            <a:pPr algn="just"/>
            <a:r>
              <a:rPr lang="es-ES" sz="2800" dirty="0" smtClean="0"/>
              <a:t>Esta representación gráfica se da cuando varios símbolos (que indican diferentes procesos en la computadora), se relacionan entre </a:t>
            </a:r>
            <a:r>
              <a:rPr lang="es-ES" sz="2800" dirty="0" err="1" smtClean="0"/>
              <a:t>si</a:t>
            </a:r>
            <a:r>
              <a:rPr lang="es-ES" sz="2800" dirty="0" smtClean="0"/>
              <a:t> mediante líneas direccionales que indican el orden en que se deben ejecutar los procesos. Los símbolos utilizados han sido normalizados por el instituto norteamericano de normalización (ANSI). Ver figura. Nº 01</a:t>
            </a:r>
            <a:endParaRPr lang="es-ES" sz="2800"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29" name="Picture 1"/>
          <p:cNvPicPr>
            <a:picLocks noChangeAspect="1" noChangeArrowheads="1"/>
          </p:cNvPicPr>
          <p:nvPr/>
        </p:nvPicPr>
        <p:blipFill>
          <a:blip r:embed="rId2" cstate="print"/>
          <a:srcRect b="41722"/>
          <a:stretch>
            <a:fillRect/>
          </a:stretch>
        </p:blipFill>
        <p:spPr bwMode="auto">
          <a:xfrm>
            <a:off x="390972" y="1196752"/>
            <a:ext cx="4650317" cy="3744416"/>
          </a:xfrm>
          <a:prstGeom prst="rect">
            <a:avLst/>
          </a:prstGeom>
          <a:noFill/>
          <a:ln w="9525">
            <a:noFill/>
            <a:miter lim="800000"/>
            <a:headEnd/>
            <a:tailEnd/>
          </a:ln>
        </p:spPr>
      </p:pic>
      <p:pic>
        <p:nvPicPr>
          <p:cNvPr id="22530" name="Picture 2"/>
          <p:cNvPicPr>
            <a:picLocks noChangeAspect="1" noChangeArrowheads="1"/>
          </p:cNvPicPr>
          <p:nvPr/>
        </p:nvPicPr>
        <p:blipFill>
          <a:blip r:embed="rId2" cstate="print"/>
          <a:srcRect t="56659"/>
          <a:stretch>
            <a:fillRect/>
          </a:stretch>
        </p:blipFill>
        <p:spPr bwMode="auto">
          <a:xfrm>
            <a:off x="5168209" y="1432786"/>
            <a:ext cx="4727820" cy="3508382"/>
          </a:xfrm>
          <a:prstGeom prst="rect">
            <a:avLst/>
          </a:prstGeom>
          <a:noFill/>
          <a:ln w="9525">
            <a:noFill/>
            <a:miter lim="800000"/>
            <a:headEnd/>
            <a:tailEnd/>
          </a:ln>
        </p:spPr>
      </p:pic>
      <p:pic>
        <p:nvPicPr>
          <p:cNvPr id="4" name="Picture 1"/>
          <p:cNvPicPr>
            <a:picLocks noChangeAspect="1" noChangeArrowheads="1"/>
          </p:cNvPicPr>
          <p:nvPr/>
        </p:nvPicPr>
        <p:blipFill>
          <a:blip r:embed="rId2" cstate="print"/>
          <a:srcRect b="95517"/>
          <a:stretch>
            <a:fillRect/>
          </a:stretch>
        </p:blipFill>
        <p:spPr bwMode="auto">
          <a:xfrm>
            <a:off x="5159266" y="1191314"/>
            <a:ext cx="4738092" cy="293469"/>
          </a:xfrm>
          <a:prstGeom prst="rect">
            <a:avLst/>
          </a:prstGeom>
          <a:noFill/>
          <a:ln w="9525">
            <a:noFill/>
            <a:miter lim="800000"/>
            <a:headEnd/>
            <a:tailEnd/>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Rectángulo"/>
          <p:cNvSpPr/>
          <p:nvPr/>
        </p:nvSpPr>
        <p:spPr>
          <a:xfrm>
            <a:off x="823020" y="1334373"/>
            <a:ext cx="8928992" cy="5262979"/>
          </a:xfrm>
          <a:prstGeom prst="rect">
            <a:avLst/>
          </a:prstGeom>
        </p:spPr>
        <p:txBody>
          <a:bodyPr wrap="square">
            <a:spAutoFit/>
          </a:bodyPr>
          <a:lstStyle/>
          <a:p>
            <a:pPr algn="just"/>
            <a:r>
              <a:rPr lang="es-ES" dirty="0" smtClean="0">
                <a:latin typeface="Tahoma" pitchFamily="34" charset="0"/>
                <a:cs typeface="Tahoma" pitchFamily="34" charset="0"/>
              </a:rPr>
              <a:t>O Se deben se usar solamente líneas horizontales y/o verticales. </a:t>
            </a:r>
          </a:p>
          <a:p>
            <a:pPr algn="just"/>
            <a:endParaRPr lang="es-ES" dirty="0" smtClean="0">
              <a:latin typeface="Tahoma" pitchFamily="34" charset="0"/>
              <a:cs typeface="Tahoma" pitchFamily="34" charset="0"/>
            </a:endParaRPr>
          </a:p>
          <a:p>
            <a:pPr algn="just"/>
            <a:r>
              <a:rPr lang="es-ES" dirty="0" smtClean="0">
                <a:latin typeface="Tahoma" pitchFamily="34" charset="0"/>
                <a:cs typeface="Tahoma" pitchFamily="34" charset="0"/>
              </a:rPr>
              <a:t>O Se debe evitar el cruce de líneas utilizando los conectores. </a:t>
            </a:r>
          </a:p>
          <a:p>
            <a:pPr algn="just"/>
            <a:endParaRPr lang="es-ES" dirty="0" smtClean="0">
              <a:latin typeface="Tahoma" pitchFamily="34" charset="0"/>
              <a:cs typeface="Tahoma" pitchFamily="34" charset="0"/>
            </a:endParaRPr>
          </a:p>
          <a:p>
            <a:pPr algn="just"/>
            <a:r>
              <a:rPr lang="es-ES" dirty="0" smtClean="0">
                <a:latin typeface="Tahoma" pitchFamily="34" charset="0"/>
                <a:cs typeface="Tahoma" pitchFamily="34" charset="0"/>
              </a:rPr>
              <a:t>O Se deben usar conectores solo cuando sea necesario. </a:t>
            </a:r>
          </a:p>
          <a:p>
            <a:pPr algn="just"/>
            <a:endParaRPr lang="es-ES" dirty="0" smtClean="0">
              <a:latin typeface="Tahoma" pitchFamily="34" charset="0"/>
              <a:cs typeface="Tahoma" pitchFamily="34" charset="0"/>
            </a:endParaRPr>
          </a:p>
          <a:p>
            <a:pPr algn="just"/>
            <a:r>
              <a:rPr lang="es-ES" dirty="0" smtClean="0">
                <a:latin typeface="Tahoma" pitchFamily="34" charset="0"/>
                <a:cs typeface="Tahoma" pitchFamily="34" charset="0"/>
              </a:rPr>
              <a:t>O No deben quedar líneas de flujo sin conectar. </a:t>
            </a:r>
          </a:p>
          <a:p>
            <a:pPr algn="just"/>
            <a:endParaRPr lang="es-ES" dirty="0" smtClean="0">
              <a:latin typeface="Tahoma" pitchFamily="34" charset="0"/>
              <a:cs typeface="Tahoma" pitchFamily="34" charset="0"/>
            </a:endParaRPr>
          </a:p>
          <a:p>
            <a:pPr algn="just"/>
            <a:r>
              <a:rPr lang="es-ES" dirty="0" smtClean="0">
                <a:latin typeface="Tahoma" pitchFamily="34" charset="0"/>
                <a:cs typeface="Tahoma" pitchFamily="34" charset="0"/>
              </a:rPr>
              <a:t>O Se deben trazar los símbolos de manera que se puedan leer de arriba hacia abajo y de izquierda a derecha. </a:t>
            </a:r>
          </a:p>
          <a:p>
            <a:pPr algn="just"/>
            <a:endParaRPr lang="es-ES" dirty="0" smtClean="0">
              <a:latin typeface="Tahoma" pitchFamily="34" charset="0"/>
              <a:cs typeface="Tahoma" pitchFamily="34" charset="0"/>
            </a:endParaRPr>
          </a:p>
          <a:p>
            <a:pPr algn="just"/>
            <a:r>
              <a:rPr lang="es-ES" dirty="0" smtClean="0">
                <a:latin typeface="Tahoma" pitchFamily="34" charset="0"/>
                <a:cs typeface="Tahoma" pitchFamily="34" charset="0"/>
              </a:rPr>
              <a:t>O Todo texto escrito dentro de un símbolo deberá ser escrito claramente, evitando el uso de muchas palabras. </a:t>
            </a:r>
          </a:p>
          <a:p>
            <a:pPr algn="just"/>
            <a:endParaRPr lang="es-ES" dirty="0">
              <a:latin typeface="Tahoma" pitchFamily="34" charset="0"/>
              <a:cs typeface="Tahoma" pitchFamily="34" charset="0"/>
            </a:endParaRPr>
          </a:p>
        </p:txBody>
      </p:sp>
      <p:sp>
        <p:nvSpPr>
          <p:cNvPr id="3" name="2 Rectángulo"/>
          <p:cNvSpPr/>
          <p:nvPr/>
        </p:nvSpPr>
        <p:spPr>
          <a:xfrm>
            <a:off x="823020" y="260648"/>
            <a:ext cx="8496944" cy="954107"/>
          </a:xfrm>
          <a:prstGeom prst="rect">
            <a:avLst/>
          </a:prstGeom>
        </p:spPr>
        <p:txBody>
          <a:bodyPr wrap="square">
            <a:spAutoFit/>
          </a:bodyPr>
          <a:lstStyle/>
          <a:p>
            <a:pPr algn="ctr"/>
            <a:r>
              <a:rPr lang="es-ES" sz="2800" b="1" dirty="0" smtClean="0">
                <a:solidFill>
                  <a:srgbClr val="FFFF00"/>
                </a:solidFill>
              </a:rPr>
              <a:t>RECOMENDACIONES PARA EL DISEÑO DE DIAGRAMAS DE FLUJO </a:t>
            </a:r>
            <a:endParaRPr lang="es-ES" sz="2800" b="1" dirty="0">
              <a:solidFill>
                <a:srgbClr val="FFFF00"/>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Rectángulo"/>
          <p:cNvSpPr/>
          <p:nvPr/>
        </p:nvSpPr>
        <p:spPr>
          <a:xfrm>
            <a:off x="462980" y="548680"/>
            <a:ext cx="9433048" cy="6124754"/>
          </a:xfrm>
          <a:prstGeom prst="rect">
            <a:avLst/>
          </a:prstGeom>
        </p:spPr>
        <p:txBody>
          <a:bodyPr wrap="square">
            <a:spAutoFit/>
          </a:bodyPr>
          <a:lstStyle/>
          <a:p>
            <a:pPr algn="just"/>
            <a:r>
              <a:rPr lang="es-ES" sz="2800" dirty="0" smtClean="0"/>
              <a:t>En esencia, el pseudocódigo se puede definir como un lenguaje de especificaciones de algoritmos. Es la representación narrativa de los pasos que debe seguir un algoritmo para dar solución a un problema determinado. El pseudocódigo utiliza palabras que indican el proceso a realizar. </a:t>
            </a:r>
          </a:p>
          <a:p>
            <a:pPr algn="just"/>
            <a:r>
              <a:rPr lang="es-ES" sz="2800" dirty="0" smtClean="0"/>
              <a:t>Ventajas de utilizar un Pseudocódigo a un Diagrama de Flujo </a:t>
            </a:r>
          </a:p>
          <a:p>
            <a:pPr algn="just"/>
            <a:endParaRPr lang="es-ES" sz="2800" dirty="0" smtClean="0"/>
          </a:p>
          <a:p>
            <a:pPr algn="just"/>
            <a:r>
              <a:rPr lang="es-ES" sz="2800" dirty="0" smtClean="0"/>
              <a:t>•	Ocupa menos espacio en una hoja de papel </a:t>
            </a:r>
          </a:p>
          <a:p>
            <a:pPr algn="just"/>
            <a:r>
              <a:rPr lang="es-ES" sz="2800" dirty="0" smtClean="0"/>
              <a:t>•	Permite representar en forma fácil operaciones repetitivas complejas </a:t>
            </a:r>
          </a:p>
          <a:p>
            <a:pPr algn="just"/>
            <a:r>
              <a:rPr lang="es-ES" sz="2800" dirty="0" smtClean="0"/>
              <a:t>•	Es muy fácil pasar de pseudocódigo a un programa en algún lenguaje de programación. </a:t>
            </a:r>
          </a:p>
          <a:p>
            <a:pPr algn="just"/>
            <a:r>
              <a:rPr lang="es-ES" sz="2800" dirty="0" smtClean="0"/>
              <a:t>•	Si se siguen las reglas se puede observar claramente los niveles que tiene cada operación. </a:t>
            </a:r>
            <a:endParaRPr lang="es-ES" sz="2800" dirty="0"/>
          </a:p>
        </p:txBody>
      </p:sp>
      <p:sp>
        <p:nvSpPr>
          <p:cNvPr id="3" name="2 Rectángulo"/>
          <p:cNvSpPr/>
          <p:nvPr/>
        </p:nvSpPr>
        <p:spPr>
          <a:xfrm>
            <a:off x="3055268" y="116632"/>
            <a:ext cx="3786614" cy="584775"/>
          </a:xfrm>
          <a:prstGeom prst="rect">
            <a:avLst/>
          </a:prstGeom>
        </p:spPr>
        <p:txBody>
          <a:bodyPr wrap="none">
            <a:spAutoFit/>
          </a:bodyPr>
          <a:lstStyle/>
          <a:p>
            <a:r>
              <a:rPr lang="es-ES" sz="3200" b="1" dirty="0" smtClean="0">
                <a:solidFill>
                  <a:srgbClr val="FFFF00"/>
                </a:solidFill>
              </a:rPr>
              <a:t>PSEUDOCÓDIGOS</a:t>
            </a:r>
            <a:endParaRPr lang="es-ES" sz="3200" b="1" dirty="0">
              <a:solidFill>
                <a:srgbClr val="FFFF00"/>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7" name="Picture 1"/>
          <p:cNvPicPr>
            <a:picLocks noChangeAspect="1" noChangeArrowheads="1"/>
          </p:cNvPicPr>
          <p:nvPr/>
        </p:nvPicPr>
        <p:blipFill>
          <a:blip r:embed="rId2" cstate="print"/>
          <a:srcRect r="68611"/>
          <a:stretch>
            <a:fillRect/>
          </a:stretch>
        </p:blipFill>
        <p:spPr bwMode="auto">
          <a:xfrm>
            <a:off x="3271292" y="227343"/>
            <a:ext cx="4680520" cy="6630657"/>
          </a:xfrm>
          <a:prstGeom prst="rect">
            <a:avLst/>
          </a:prstGeom>
          <a:solidFill>
            <a:schemeClr val="tx1"/>
          </a:solidFill>
          <a:ln w="9525">
            <a:noFill/>
            <a:miter lim="800000"/>
            <a:headEnd/>
            <a:tailEnd/>
          </a:ln>
          <a:effectLst/>
        </p:spPr>
      </p:pic>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bg>
      <p:bgPr>
        <a:gradFill>
          <a:gsLst>
            <a:gs pos="0">
              <a:srgbClr val="5E9EFF"/>
            </a:gs>
            <a:gs pos="55000">
              <a:srgbClr val="85C2FF"/>
            </a:gs>
            <a:gs pos="70000">
              <a:srgbClr val="C4D6EB"/>
            </a:gs>
            <a:gs pos="100000">
              <a:srgbClr val="FFEBFA"/>
            </a:gs>
          </a:gsLst>
          <a:lin ang="5400000" scaled="0"/>
        </a:gradFill>
        <a:effectLst/>
      </p:bgPr>
    </p:bg>
    <p:spTree>
      <p:nvGrpSpPr>
        <p:cNvPr id="1" name=""/>
        <p:cNvGrpSpPr/>
        <p:nvPr/>
      </p:nvGrpSpPr>
      <p:grpSpPr>
        <a:xfrm>
          <a:off x="0" y="0"/>
          <a:ext cx="0" cy="0"/>
          <a:chOff x="0" y="0"/>
          <a:chExt cx="0" cy="0"/>
        </a:xfrm>
      </p:grpSpPr>
      <p:sp>
        <p:nvSpPr>
          <p:cNvPr id="2" name="Rectangle 2"/>
          <p:cNvSpPr txBox="1">
            <a:spLocks noChangeArrowheads="1"/>
          </p:cNvSpPr>
          <p:nvPr/>
        </p:nvSpPr>
        <p:spPr>
          <a:xfrm>
            <a:off x="395288" y="-27384"/>
            <a:ext cx="8610600" cy="755650"/>
          </a:xfrm>
          <a:prstGeom prst="rect">
            <a:avLst/>
          </a:prstGeom>
        </p:spPr>
        <p:txBody>
          <a:bodyPr/>
          <a:lstStyle>
            <a:lvl1pPr algn="ctr" rtl="0" eaLnBrk="1" fontAlgn="base" hangingPunct="1">
              <a:spcBef>
                <a:spcPct val="0"/>
              </a:spcBef>
              <a:spcAft>
                <a:spcPct val="0"/>
              </a:spcAft>
              <a:defRPr sz="4400" b="1">
                <a:solidFill>
                  <a:schemeClr val="accent1"/>
                </a:solidFill>
                <a:latin typeface="+mj-lt"/>
                <a:ea typeface="+mj-ea"/>
                <a:cs typeface="+mj-cs"/>
              </a:defRPr>
            </a:lvl1pPr>
            <a:lvl2pPr algn="ctr" rtl="0" eaLnBrk="1" fontAlgn="base" hangingPunct="1">
              <a:spcBef>
                <a:spcPct val="0"/>
              </a:spcBef>
              <a:spcAft>
                <a:spcPct val="0"/>
              </a:spcAft>
              <a:defRPr sz="4400" b="1">
                <a:solidFill>
                  <a:schemeClr val="accent1"/>
                </a:solidFill>
                <a:latin typeface="Times New Roman" pitchFamily="18" charset="0"/>
              </a:defRPr>
            </a:lvl2pPr>
            <a:lvl3pPr algn="ctr" rtl="0" eaLnBrk="1" fontAlgn="base" hangingPunct="1">
              <a:spcBef>
                <a:spcPct val="0"/>
              </a:spcBef>
              <a:spcAft>
                <a:spcPct val="0"/>
              </a:spcAft>
              <a:defRPr sz="4400" b="1">
                <a:solidFill>
                  <a:schemeClr val="accent1"/>
                </a:solidFill>
                <a:latin typeface="Times New Roman" pitchFamily="18" charset="0"/>
              </a:defRPr>
            </a:lvl3pPr>
            <a:lvl4pPr algn="ctr" rtl="0" eaLnBrk="1" fontAlgn="base" hangingPunct="1">
              <a:spcBef>
                <a:spcPct val="0"/>
              </a:spcBef>
              <a:spcAft>
                <a:spcPct val="0"/>
              </a:spcAft>
              <a:defRPr sz="4400" b="1">
                <a:solidFill>
                  <a:schemeClr val="accent1"/>
                </a:solidFill>
                <a:latin typeface="Times New Roman" pitchFamily="18" charset="0"/>
              </a:defRPr>
            </a:lvl4pPr>
            <a:lvl5pPr algn="ctr" rtl="0" eaLnBrk="1" fontAlgn="base" hangingPunct="1">
              <a:spcBef>
                <a:spcPct val="0"/>
              </a:spcBef>
              <a:spcAft>
                <a:spcPct val="0"/>
              </a:spcAft>
              <a:defRPr sz="4400" b="1">
                <a:solidFill>
                  <a:schemeClr val="accent1"/>
                </a:solidFill>
                <a:latin typeface="Times New Roman" pitchFamily="18" charset="0"/>
              </a:defRPr>
            </a:lvl5pPr>
            <a:lvl6pPr marL="457200" algn="ctr" rtl="0" eaLnBrk="1" fontAlgn="base" hangingPunct="1">
              <a:spcBef>
                <a:spcPct val="0"/>
              </a:spcBef>
              <a:spcAft>
                <a:spcPct val="0"/>
              </a:spcAft>
              <a:defRPr sz="4400" b="1">
                <a:solidFill>
                  <a:schemeClr val="accent1"/>
                </a:solidFill>
                <a:latin typeface="Times New Roman" pitchFamily="18" charset="0"/>
              </a:defRPr>
            </a:lvl6pPr>
            <a:lvl7pPr marL="914400" algn="ctr" rtl="0" eaLnBrk="1" fontAlgn="base" hangingPunct="1">
              <a:spcBef>
                <a:spcPct val="0"/>
              </a:spcBef>
              <a:spcAft>
                <a:spcPct val="0"/>
              </a:spcAft>
              <a:defRPr sz="4400" b="1">
                <a:solidFill>
                  <a:schemeClr val="accent1"/>
                </a:solidFill>
                <a:latin typeface="Times New Roman" pitchFamily="18" charset="0"/>
              </a:defRPr>
            </a:lvl7pPr>
            <a:lvl8pPr marL="1371600" algn="ctr" rtl="0" eaLnBrk="1" fontAlgn="base" hangingPunct="1">
              <a:spcBef>
                <a:spcPct val="0"/>
              </a:spcBef>
              <a:spcAft>
                <a:spcPct val="0"/>
              </a:spcAft>
              <a:defRPr sz="4400" b="1">
                <a:solidFill>
                  <a:schemeClr val="accent1"/>
                </a:solidFill>
                <a:latin typeface="Times New Roman" pitchFamily="18" charset="0"/>
              </a:defRPr>
            </a:lvl8pPr>
            <a:lvl9pPr marL="1828800" algn="ctr" rtl="0" eaLnBrk="1" fontAlgn="base" hangingPunct="1">
              <a:spcBef>
                <a:spcPct val="0"/>
              </a:spcBef>
              <a:spcAft>
                <a:spcPct val="0"/>
              </a:spcAft>
              <a:defRPr sz="4400" b="1">
                <a:solidFill>
                  <a:schemeClr val="accent1"/>
                </a:solidFill>
                <a:latin typeface="Times New Roman" pitchFamily="18" charset="0"/>
              </a:defRPr>
            </a:lvl9pPr>
          </a:lstStyle>
          <a:p>
            <a:r>
              <a:rPr lang="es-ES" sz="3200" i="1" dirty="0" smtClean="0">
                <a:solidFill>
                  <a:srgbClr val="FFFF00"/>
                </a:solidFill>
              </a:rPr>
              <a:t>REPRESENTACIÓN </a:t>
            </a:r>
            <a:r>
              <a:rPr lang="es-ES" sz="3200" dirty="0" smtClean="0">
                <a:solidFill>
                  <a:srgbClr val="FFFF00"/>
                </a:solidFill>
              </a:rPr>
              <a:t>DE</a:t>
            </a:r>
            <a:r>
              <a:rPr lang="es-ES" sz="3200" i="1" dirty="0" smtClean="0">
                <a:solidFill>
                  <a:srgbClr val="FFFF00"/>
                </a:solidFill>
              </a:rPr>
              <a:t> ALGORITMOS</a:t>
            </a:r>
            <a:r>
              <a:rPr lang="es-ES" sz="3200" dirty="0" smtClean="0">
                <a:solidFill>
                  <a:srgbClr val="FFFF00"/>
                </a:solidFill>
              </a:rPr>
              <a:t> </a:t>
            </a:r>
            <a:endParaRPr lang="en-US" sz="3200" dirty="0">
              <a:solidFill>
                <a:srgbClr val="FFFF00"/>
              </a:solidFill>
            </a:endParaRPr>
          </a:p>
        </p:txBody>
      </p:sp>
      <p:sp>
        <p:nvSpPr>
          <p:cNvPr id="3" name="Text Box 3"/>
          <p:cNvSpPr txBox="1">
            <a:spLocks noChangeArrowheads="1"/>
          </p:cNvSpPr>
          <p:nvPr/>
        </p:nvSpPr>
        <p:spPr bwMode="auto">
          <a:xfrm>
            <a:off x="608564" y="595709"/>
            <a:ext cx="9575496" cy="6001643"/>
          </a:xfrm>
          <a:prstGeom prst="rect">
            <a:avLst/>
          </a:prstGeom>
          <a:solidFill>
            <a:srgbClr val="0070C0"/>
          </a:solidFill>
          <a:ln>
            <a:noFill/>
          </a:ln>
          <a:effectLst/>
        </p:spPr>
        <p:txBody>
          <a:bodyPr wrap="square">
            <a:spAutoFit/>
          </a:bodyPr>
          <a:lstStyle/>
          <a:p>
            <a:r>
              <a:rPr lang="es-ES" b="1" dirty="0">
                <a:solidFill>
                  <a:srgbClr val="66FFCC"/>
                </a:solidFill>
              </a:rPr>
              <a:t>• Métodos para representar un algoritmo:</a:t>
            </a:r>
          </a:p>
          <a:p>
            <a:pPr lvl="1"/>
            <a:r>
              <a:rPr lang="es-ES" b="1" dirty="0">
                <a:solidFill>
                  <a:srgbClr val="66FFCC"/>
                </a:solidFill>
              </a:rPr>
              <a:t>– </a:t>
            </a:r>
            <a:r>
              <a:rPr lang="es-ES" b="1" dirty="0" err="1">
                <a:solidFill>
                  <a:srgbClr val="66FFCC"/>
                </a:solidFill>
              </a:rPr>
              <a:t>Pseudolenguaje</a:t>
            </a:r>
            <a:endParaRPr lang="es-ES" b="1" dirty="0">
              <a:solidFill>
                <a:srgbClr val="66FFCC"/>
              </a:solidFill>
            </a:endParaRPr>
          </a:p>
          <a:p>
            <a:pPr lvl="1"/>
            <a:r>
              <a:rPr lang="es-ES" b="1" dirty="0">
                <a:solidFill>
                  <a:srgbClr val="66FFCC"/>
                </a:solidFill>
              </a:rPr>
              <a:t>– Diagramas de flujo</a:t>
            </a:r>
            <a:r>
              <a:rPr lang="es-ES" dirty="0">
                <a:solidFill>
                  <a:srgbClr val="66FFCC"/>
                </a:solidFill>
              </a:rPr>
              <a:t> </a:t>
            </a:r>
          </a:p>
          <a:p>
            <a:r>
              <a:rPr lang="es-ES" dirty="0" smtClean="0">
                <a:solidFill>
                  <a:srgbClr val="FF0000"/>
                </a:solidFill>
              </a:rPr>
              <a:t>• </a:t>
            </a:r>
            <a:r>
              <a:rPr lang="es-ES" b="1" dirty="0" err="1">
                <a:solidFill>
                  <a:srgbClr val="FF0000"/>
                </a:solidFill>
              </a:rPr>
              <a:t>Pseudolenguaje</a:t>
            </a:r>
            <a:endParaRPr lang="es-ES" b="1" dirty="0">
              <a:solidFill>
                <a:srgbClr val="FF0000"/>
              </a:solidFill>
            </a:endParaRPr>
          </a:p>
          <a:p>
            <a:pPr lvl="1"/>
            <a:r>
              <a:rPr lang="es-ES" dirty="0">
                <a:solidFill>
                  <a:srgbClr val="FF0000"/>
                </a:solidFill>
              </a:rPr>
              <a:t>– Es un lenguaje específico de descripción de algoritmos</a:t>
            </a:r>
          </a:p>
          <a:p>
            <a:pPr lvl="1"/>
            <a:r>
              <a:rPr lang="es-ES" dirty="0">
                <a:solidFill>
                  <a:srgbClr val="FF0000"/>
                </a:solidFill>
              </a:rPr>
              <a:t>– La traducción de un algoritmo escrito en </a:t>
            </a:r>
            <a:r>
              <a:rPr lang="es-ES" dirty="0" err="1">
                <a:solidFill>
                  <a:srgbClr val="FF0000"/>
                </a:solidFill>
              </a:rPr>
              <a:t>pseudolenguaje</a:t>
            </a:r>
            <a:r>
              <a:rPr lang="es-ES" dirty="0">
                <a:solidFill>
                  <a:srgbClr val="FF0000"/>
                </a:solidFill>
              </a:rPr>
              <a:t> a un programa en un lenguaje  de programación determinado es relativamente simple</a:t>
            </a:r>
          </a:p>
          <a:p>
            <a:r>
              <a:rPr lang="es-ES" dirty="0" smtClean="0">
                <a:solidFill>
                  <a:srgbClr val="FFFF00"/>
                </a:solidFill>
              </a:rPr>
              <a:t>• </a:t>
            </a:r>
            <a:r>
              <a:rPr lang="es-ES" b="1" dirty="0">
                <a:solidFill>
                  <a:srgbClr val="FFFF00"/>
                </a:solidFill>
              </a:rPr>
              <a:t>Herramientas de un </a:t>
            </a:r>
            <a:r>
              <a:rPr lang="es-ES" b="1" dirty="0" err="1">
                <a:solidFill>
                  <a:srgbClr val="FFFF00"/>
                </a:solidFill>
              </a:rPr>
              <a:t>pseudolenguaje</a:t>
            </a:r>
            <a:r>
              <a:rPr lang="es-ES" b="1" dirty="0">
                <a:solidFill>
                  <a:srgbClr val="FFFF00"/>
                </a:solidFill>
              </a:rPr>
              <a:t> para representar un algoritmo</a:t>
            </a:r>
          </a:p>
          <a:p>
            <a:pPr lvl="1"/>
            <a:r>
              <a:rPr lang="es-ES" dirty="0">
                <a:solidFill>
                  <a:srgbClr val="FFFF00"/>
                </a:solidFill>
              </a:rPr>
              <a:t>– Conjunto de palabras clave que proporcionan:</a:t>
            </a:r>
          </a:p>
          <a:p>
            <a:pPr lvl="2"/>
            <a:r>
              <a:rPr lang="es-ES" dirty="0">
                <a:solidFill>
                  <a:srgbClr val="FFFF00"/>
                </a:solidFill>
              </a:rPr>
              <a:t>• las estructuras de control</a:t>
            </a:r>
          </a:p>
          <a:p>
            <a:pPr lvl="2"/>
            <a:r>
              <a:rPr lang="es-ES" dirty="0">
                <a:solidFill>
                  <a:srgbClr val="FFFF00"/>
                </a:solidFill>
              </a:rPr>
              <a:t>• declaraciones de variables</a:t>
            </a:r>
          </a:p>
          <a:p>
            <a:pPr lvl="2"/>
            <a:r>
              <a:rPr lang="es-ES" dirty="0">
                <a:solidFill>
                  <a:srgbClr val="FFFF00"/>
                </a:solidFill>
              </a:rPr>
              <a:t>• características de modularidad</a:t>
            </a:r>
          </a:p>
          <a:p>
            <a:pPr lvl="1"/>
            <a:r>
              <a:rPr lang="es-ES" dirty="0">
                <a:solidFill>
                  <a:srgbClr val="FFFF00"/>
                </a:solidFill>
              </a:rPr>
              <a:t>– Sintaxis libre de un lenguaje natural que describe las características del proceso</a:t>
            </a:r>
          </a:p>
          <a:p>
            <a:pPr lvl="1"/>
            <a:r>
              <a:rPr lang="es-ES" dirty="0">
                <a:solidFill>
                  <a:srgbClr val="FFFF00"/>
                </a:solidFill>
              </a:rPr>
              <a:t>– Elementos para la definición y llamada a subprogramas</a:t>
            </a:r>
          </a:p>
        </p:txBody>
      </p:sp>
    </p:spTree>
    <p:extLst>
      <p:ext uri="{BB962C8B-B14F-4D97-AF65-F5344CB8AC3E}">
        <p14:creationId xmlns:p14="http://schemas.microsoft.com/office/powerpoint/2010/main" val="1527235770"/>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304800" y="585788"/>
            <a:ext cx="8610600" cy="755650"/>
          </a:xfrm>
          <a:prstGeom prst="rect">
            <a:avLst/>
          </a:prstGeom>
        </p:spPr>
        <p:txBody>
          <a:bodyPr/>
          <a:lstStyle>
            <a:lvl1pPr algn="ctr" rtl="0" eaLnBrk="1" fontAlgn="base" hangingPunct="1">
              <a:spcBef>
                <a:spcPct val="0"/>
              </a:spcBef>
              <a:spcAft>
                <a:spcPct val="0"/>
              </a:spcAft>
              <a:defRPr sz="4400" b="1">
                <a:solidFill>
                  <a:schemeClr val="accent1"/>
                </a:solidFill>
                <a:latin typeface="+mj-lt"/>
                <a:ea typeface="+mj-ea"/>
                <a:cs typeface="+mj-cs"/>
              </a:defRPr>
            </a:lvl1pPr>
            <a:lvl2pPr algn="ctr" rtl="0" eaLnBrk="1" fontAlgn="base" hangingPunct="1">
              <a:spcBef>
                <a:spcPct val="0"/>
              </a:spcBef>
              <a:spcAft>
                <a:spcPct val="0"/>
              </a:spcAft>
              <a:defRPr sz="4400" b="1">
                <a:solidFill>
                  <a:schemeClr val="accent1"/>
                </a:solidFill>
                <a:latin typeface="Times New Roman" pitchFamily="18" charset="0"/>
              </a:defRPr>
            </a:lvl2pPr>
            <a:lvl3pPr algn="ctr" rtl="0" eaLnBrk="1" fontAlgn="base" hangingPunct="1">
              <a:spcBef>
                <a:spcPct val="0"/>
              </a:spcBef>
              <a:spcAft>
                <a:spcPct val="0"/>
              </a:spcAft>
              <a:defRPr sz="4400" b="1">
                <a:solidFill>
                  <a:schemeClr val="accent1"/>
                </a:solidFill>
                <a:latin typeface="Times New Roman" pitchFamily="18" charset="0"/>
              </a:defRPr>
            </a:lvl3pPr>
            <a:lvl4pPr algn="ctr" rtl="0" eaLnBrk="1" fontAlgn="base" hangingPunct="1">
              <a:spcBef>
                <a:spcPct val="0"/>
              </a:spcBef>
              <a:spcAft>
                <a:spcPct val="0"/>
              </a:spcAft>
              <a:defRPr sz="4400" b="1">
                <a:solidFill>
                  <a:schemeClr val="accent1"/>
                </a:solidFill>
                <a:latin typeface="Times New Roman" pitchFamily="18" charset="0"/>
              </a:defRPr>
            </a:lvl4pPr>
            <a:lvl5pPr algn="ctr" rtl="0" eaLnBrk="1" fontAlgn="base" hangingPunct="1">
              <a:spcBef>
                <a:spcPct val="0"/>
              </a:spcBef>
              <a:spcAft>
                <a:spcPct val="0"/>
              </a:spcAft>
              <a:defRPr sz="4400" b="1">
                <a:solidFill>
                  <a:schemeClr val="accent1"/>
                </a:solidFill>
                <a:latin typeface="Times New Roman" pitchFamily="18" charset="0"/>
              </a:defRPr>
            </a:lvl5pPr>
            <a:lvl6pPr marL="457200" algn="ctr" rtl="0" eaLnBrk="1" fontAlgn="base" hangingPunct="1">
              <a:spcBef>
                <a:spcPct val="0"/>
              </a:spcBef>
              <a:spcAft>
                <a:spcPct val="0"/>
              </a:spcAft>
              <a:defRPr sz="4400" b="1">
                <a:solidFill>
                  <a:schemeClr val="accent1"/>
                </a:solidFill>
                <a:latin typeface="Times New Roman" pitchFamily="18" charset="0"/>
              </a:defRPr>
            </a:lvl6pPr>
            <a:lvl7pPr marL="914400" algn="ctr" rtl="0" eaLnBrk="1" fontAlgn="base" hangingPunct="1">
              <a:spcBef>
                <a:spcPct val="0"/>
              </a:spcBef>
              <a:spcAft>
                <a:spcPct val="0"/>
              </a:spcAft>
              <a:defRPr sz="4400" b="1">
                <a:solidFill>
                  <a:schemeClr val="accent1"/>
                </a:solidFill>
                <a:latin typeface="Times New Roman" pitchFamily="18" charset="0"/>
              </a:defRPr>
            </a:lvl7pPr>
            <a:lvl8pPr marL="1371600" algn="ctr" rtl="0" eaLnBrk="1" fontAlgn="base" hangingPunct="1">
              <a:spcBef>
                <a:spcPct val="0"/>
              </a:spcBef>
              <a:spcAft>
                <a:spcPct val="0"/>
              </a:spcAft>
              <a:defRPr sz="4400" b="1">
                <a:solidFill>
                  <a:schemeClr val="accent1"/>
                </a:solidFill>
                <a:latin typeface="Times New Roman" pitchFamily="18" charset="0"/>
              </a:defRPr>
            </a:lvl8pPr>
            <a:lvl9pPr marL="1828800" algn="ctr" rtl="0" eaLnBrk="1" fontAlgn="base" hangingPunct="1">
              <a:spcBef>
                <a:spcPct val="0"/>
              </a:spcBef>
              <a:spcAft>
                <a:spcPct val="0"/>
              </a:spcAft>
              <a:defRPr sz="4400" b="1">
                <a:solidFill>
                  <a:schemeClr val="accent1"/>
                </a:solidFill>
                <a:latin typeface="Times New Roman" pitchFamily="18" charset="0"/>
              </a:defRPr>
            </a:lvl9pPr>
          </a:lstStyle>
          <a:p>
            <a:r>
              <a:rPr lang="es-ES" sz="4000" i="1" dirty="0" smtClean="0">
                <a:solidFill>
                  <a:srgbClr val="FF0000"/>
                </a:solidFill>
              </a:rPr>
              <a:t>Metodología de diseño</a:t>
            </a:r>
            <a:r>
              <a:rPr lang="es-ES" sz="4000" dirty="0" smtClean="0">
                <a:solidFill>
                  <a:srgbClr val="FF0000"/>
                </a:solidFill>
              </a:rPr>
              <a:t> </a:t>
            </a:r>
            <a:endParaRPr lang="en-US" sz="4000" dirty="0">
              <a:solidFill>
                <a:srgbClr val="FF0000"/>
              </a:solidFill>
            </a:endParaRPr>
          </a:p>
        </p:txBody>
      </p:sp>
      <p:sp>
        <p:nvSpPr>
          <p:cNvPr id="3" name="Text Box 3"/>
          <p:cNvSpPr txBox="1">
            <a:spLocks noChangeArrowheads="1"/>
          </p:cNvSpPr>
          <p:nvPr/>
        </p:nvSpPr>
        <p:spPr bwMode="auto">
          <a:xfrm>
            <a:off x="468313" y="2133600"/>
            <a:ext cx="8137525"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s-ES" b="1" dirty="0">
                <a:solidFill>
                  <a:srgbClr val="FFFF00"/>
                </a:solidFill>
              </a:rPr>
              <a:t>Un problema =&gt; muchos algoritmos para resolverlo</a:t>
            </a:r>
          </a:p>
          <a:p>
            <a:r>
              <a:rPr lang="es-ES" b="1" dirty="0">
                <a:solidFill>
                  <a:srgbClr val="FFFF00"/>
                </a:solidFill>
              </a:rPr>
              <a:t>¿Cómo elegir el más adecuado? Basándonos en las siguientes características:</a:t>
            </a:r>
          </a:p>
          <a:p>
            <a:pPr lvl="1"/>
            <a:r>
              <a:rPr lang="es-ES" b="1" dirty="0">
                <a:solidFill>
                  <a:srgbClr val="FFFF00"/>
                </a:solidFill>
              </a:rPr>
              <a:t>– Legibilidad                – Eficiencia</a:t>
            </a:r>
          </a:p>
          <a:p>
            <a:pPr lvl="1"/>
            <a:r>
              <a:rPr lang="es-ES" b="1" dirty="0">
                <a:solidFill>
                  <a:srgbClr val="FFFF00"/>
                </a:solidFill>
              </a:rPr>
              <a:t>– Portabilidad               – Modularidad </a:t>
            </a:r>
          </a:p>
          <a:p>
            <a:pPr lvl="1"/>
            <a:r>
              <a:rPr lang="es-ES" b="1" dirty="0">
                <a:solidFill>
                  <a:srgbClr val="FFFF00"/>
                </a:solidFill>
              </a:rPr>
              <a:t>– </a:t>
            </a:r>
            <a:r>
              <a:rPr lang="es-ES" b="1" dirty="0" err="1">
                <a:solidFill>
                  <a:srgbClr val="FFFF00"/>
                </a:solidFill>
              </a:rPr>
              <a:t>Modificabilidad</a:t>
            </a:r>
            <a:r>
              <a:rPr lang="es-ES" b="1" dirty="0">
                <a:solidFill>
                  <a:srgbClr val="FFFF00"/>
                </a:solidFill>
              </a:rPr>
              <a:t>         – Estructuración </a:t>
            </a:r>
          </a:p>
        </p:txBody>
      </p:sp>
    </p:spTree>
    <p:extLst>
      <p:ext uri="{BB962C8B-B14F-4D97-AF65-F5344CB8AC3E}">
        <p14:creationId xmlns:p14="http://schemas.microsoft.com/office/powerpoint/2010/main" val="17984920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Rectángulo"/>
          <p:cNvSpPr/>
          <p:nvPr/>
        </p:nvSpPr>
        <p:spPr>
          <a:xfrm>
            <a:off x="2119164" y="188640"/>
            <a:ext cx="5966505" cy="584775"/>
          </a:xfrm>
          <a:prstGeom prst="rect">
            <a:avLst/>
          </a:prstGeom>
        </p:spPr>
        <p:txBody>
          <a:bodyPr wrap="none">
            <a:spAutoFit/>
          </a:bodyPr>
          <a:lstStyle/>
          <a:p>
            <a:r>
              <a:rPr lang="es-ES" sz="3200" b="1" dirty="0" smtClean="0">
                <a:solidFill>
                  <a:srgbClr val="FFFF00"/>
                </a:solidFill>
                <a:effectLst>
                  <a:outerShdw blurRad="38100" dist="38100" dir="2700000" algn="tl">
                    <a:srgbClr val="000000">
                      <a:alpha val="43137"/>
                    </a:srgbClr>
                  </a:outerShdw>
                </a:effectLst>
              </a:rPr>
              <a:t>QUE ES LA PROGRAMACIÓN</a:t>
            </a:r>
            <a:endParaRPr lang="es-ES" sz="3200" b="1" dirty="0">
              <a:solidFill>
                <a:srgbClr val="FFFF00"/>
              </a:solidFill>
              <a:effectLst>
                <a:outerShdw blurRad="38100" dist="38100" dir="2700000" algn="tl">
                  <a:srgbClr val="000000">
                    <a:alpha val="43137"/>
                  </a:srgbClr>
                </a:outerShdw>
              </a:effectLst>
            </a:endParaRPr>
          </a:p>
        </p:txBody>
      </p:sp>
      <p:sp>
        <p:nvSpPr>
          <p:cNvPr id="3" name="2 Rectángulo"/>
          <p:cNvSpPr/>
          <p:nvPr/>
        </p:nvSpPr>
        <p:spPr>
          <a:xfrm>
            <a:off x="534988" y="1271657"/>
            <a:ext cx="9361040" cy="4893647"/>
          </a:xfrm>
          <a:prstGeom prst="rect">
            <a:avLst/>
          </a:prstGeom>
        </p:spPr>
        <p:txBody>
          <a:bodyPr wrap="square">
            <a:spAutoFit/>
          </a:bodyPr>
          <a:lstStyle/>
          <a:p>
            <a:pPr algn="just"/>
            <a:r>
              <a:rPr lang="es-ES" dirty="0" smtClean="0"/>
              <a:t>La definición anterior deja muchas cosas que decir. Para llegar a tener una secuencia de instrucciones que den solución a un problema es necesario ejecutar varias etapas. </a:t>
            </a:r>
          </a:p>
          <a:p>
            <a:pPr algn="just"/>
            <a:endParaRPr lang="es-ES" dirty="0" smtClean="0"/>
          </a:p>
          <a:p>
            <a:pPr algn="just"/>
            <a:r>
              <a:rPr lang="es-ES" dirty="0" smtClean="0">
                <a:solidFill>
                  <a:srgbClr val="FFFF00"/>
                </a:solidFill>
              </a:rPr>
              <a:t>Etapa de análisis</a:t>
            </a:r>
            <a:r>
              <a:rPr lang="es-ES" dirty="0" smtClean="0"/>
              <a:t>: En esta etapa el programador debe entender claramente el problema. Saber que es lo que se quiere resolver. (Analizar) </a:t>
            </a:r>
          </a:p>
          <a:p>
            <a:pPr algn="just"/>
            <a:endParaRPr lang="es-ES" dirty="0" smtClean="0"/>
          </a:p>
          <a:p>
            <a:pPr algn="just"/>
            <a:r>
              <a:rPr lang="es-ES" dirty="0" smtClean="0">
                <a:solidFill>
                  <a:srgbClr val="FFFF00"/>
                </a:solidFill>
              </a:rPr>
              <a:t>Etapa de Solución general</a:t>
            </a:r>
            <a:r>
              <a:rPr lang="es-ES" dirty="0" smtClean="0"/>
              <a:t>: Escribir la serie de pasos que sean necesarios para dar solución al problema. Estos pasos se pueden desarrollar a través de un Diagrama de flujo (Utilizando símbolos) ó a través de un pseudo lenguaje (Utilizando Lenguaje común). A lo anterior es lo que se conoce con el nombre de Algoritmo. </a:t>
            </a:r>
          </a:p>
          <a:p>
            <a:pPr algn="just"/>
            <a:endParaRPr lang="es-ES"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304800" y="260648"/>
            <a:ext cx="8610600" cy="755650"/>
          </a:xfrm>
          <a:prstGeom prst="rect">
            <a:avLst/>
          </a:prstGeom>
        </p:spPr>
        <p:txBody>
          <a:bodyPr/>
          <a:lstStyle>
            <a:lvl1pPr algn="ctr" rtl="0" eaLnBrk="1" fontAlgn="base" hangingPunct="1">
              <a:spcBef>
                <a:spcPct val="0"/>
              </a:spcBef>
              <a:spcAft>
                <a:spcPct val="0"/>
              </a:spcAft>
              <a:defRPr sz="4400" b="1">
                <a:solidFill>
                  <a:schemeClr val="accent1"/>
                </a:solidFill>
                <a:latin typeface="+mj-lt"/>
                <a:ea typeface="+mj-ea"/>
                <a:cs typeface="+mj-cs"/>
              </a:defRPr>
            </a:lvl1pPr>
            <a:lvl2pPr algn="ctr" rtl="0" eaLnBrk="1" fontAlgn="base" hangingPunct="1">
              <a:spcBef>
                <a:spcPct val="0"/>
              </a:spcBef>
              <a:spcAft>
                <a:spcPct val="0"/>
              </a:spcAft>
              <a:defRPr sz="4400" b="1">
                <a:solidFill>
                  <a:schemeClr val="accent1"/>
                </a:solidFill>
                <a:latin typeface="Times New Roman" pitchFamily="18" charset="0"/>
              </a:defRPr>
            </a:lvl2pPr>
            <a:lvl3pPr algn="ctr" rtl="0" eaLnBrk="1" fontAlgn="base" hangingPunct="1">
              <a:spcBef>
                <a:spcPct val="0"/>
              </a:spcBef>
              <a:spcAft>
                <a:spcPct val="0"/>
              </a:spcAft>
              <a:defRPr sz="4400" b="1">
                <a:solidFill>
                  <a:schemeClr val="accent1"/>
                </a:solidFill>
                <a:latin typeface="Times New Roman" pitchFamily="18" charset="0"/>
              </a:defRPr>
            </a:lvl3pPr>
            <a:lvl4pPr algn="ctr" rtl="0" eaLnBrk="1" fontAlgn="base" hangingPunct="1">
              <a:spcBef>
                <a:spcPct val="0"/>
              </a:spcBef>
              <a:spcAft>
                <a:spcPct val="0"/>
              </a:spcAft>
              <a:defRPr sz="4400" b="1">
                <a:solidFill>
                  <a:schemeClr val="accent1"/>
                </a:solidFill>
                <a:latin typeface="Times New Roman" pitchFamily="18" charset="0"/>
              </a:defRPr>
            </a:lvl4pPr>
            <a:lvl5pPr algn="ctr" rtl="0" eaLnBrk="1" fontAlgn="base" hangingPunct="1">
              <a:spcBef>
                <a:spcPct val="0"/>
              </a:spcBef>
              <a:spcAft>
                <a:spcPct val="0"/>
              </a:spcAft>
              <a:defRPr sz="4400" b="1">
                <a:solidFill>
                  <a:schemeClr val="accent1"/>
                </a:solidFill>
                <a:latin typeface="Times New Roman" pitchFamily="18" charset="0"/>
              </a:defRPr>
            </a:lvl5pPr>
            <a:lvl6pPr marL="457200" algn="ctr" rtl="0" eaLnBrk="1" fontAlgn="base" hangingPunct="1">
              <a:spcBef>
                <a:spcPct val="0"/>
              </a:spcBef>
              <a:spcAft>
                <a:spcPct val="0"/>
              </a:spcAft>
              <a:defRPr sz="4400" b="1">
                <a:solidFill>
                  <a:schemeClr val="accent1"/>
                </a:solidFill>
                <a:latin typeface="Times New Roman" pitchFamily="18" charset="0"/>
              </a:defRPr>
            </a:lvl6pPr>
            <a:lvl7pPr marL="914400" algn="ctr" rtl="0" eaLnBrk="1" fontAlgn="base" hangingPunct="1">
              <a:spcBef>
                <a:spcPct val="0"/>
              </a:spcBef>
              <a:spcAft>
                <a:spcPct val="0"/>
              </a:spcAft>
              <a:defRPr sz="4400" b="1">
                <a:solidFill>
                  <a:schemeClr val="accent1"/>
                </a:solidFill>
                <a:latin typeface="Times New Roman" pitchFamily="18" charset="0"/>
              </a:defRPr>
            </a:lvl7pPr>
            <a:lvl8pPr marL="1371600" algn="ctr" rtl="0" eaLnBrk="1" fontAlgn="base" hangingPunct="1">
              <a:spcBef>
                <a:spcPct val="0"/>
              </a:spcBef>
              <a:spcAft>
                <a:spcPct val="0"/>
              </a:spcAft>
              <a:defRPr sz="4400" b="1">
                <a:solidFill>
                  <a:schemeClr val="accent1"/>
                </a:solidFill>
                <a:latin typeface="Times New Roman" pitchFamily="18" charset="0"/>
              </a:defRPr>
            </a:lvl8pPr>
            <a:lvl9pPr marL="1828800" algn="ctr" rtl="0" eaLnBrk="1" fontAlgn="base" hangingPunct="1">
              <a:spcBef>
                <a:spcPct val="0"/>
              </a:spcBef>
              <a:spcAft>
                <a:spcPct val="0"/>
              </a:spcAft>
              <a:defRPr sz="4400" b="1">
                <a:solidFill>
                  <a:schemeClr val="accent1"/>
                </a:solidFill>
                <a:latin typeface="Times New Roman" pitchFamily="18" charset="0"/>
              </a:defRPr>
            </a:lvl9pPr>
          </a:lstStyle>
          <a:p>
            <a:r>
              <a:rPr lang="es-ES" i="1" dirty="0" smtClean="0">
                <a:solidFill>
                  <a:srgbClr val="FFFF00"/>
                </a:solidFill>
              </a:rPr>
              <a:t>Metodología de diseño</a:t>
            </a:r>
            <a:r>
              <a:rPr lang="es-ES" dirty="0" smtClean="0">
                <a:solidFill>
                  <a:srgbClr val="FFFF00"/>
                </a:solidFill>
              </a:rPr>
              <a:t> </a:t>
            </a:r>
            <a:endParaRPr lang="en-US" dirty="0">
              <a:solidFill>
                <a:srgbClr val="FFFF00"/>
              </a:solidFill>
            </a:endParaRPr>
          </a:p>
        </p:txBody>
      </p:sp>
      <p:sp>
        <p:nvSpPr>
          <p:cNvPr id="3" name="Text Box 3"/>
          <p:cNvSpPr txBox="1">
            <a:spLocks noChangeArrowheads="1"/>
          </p:cNvSpPr>
          <p:nvPr/>
        </p:nvSpPr>
        <p:spPr bwMode="auto">
          <a:xfrm>
            <a:off x="468313" y="1052736"/>
            <a:ext cx="8137525" cy="56323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s-ES" b="1" dirty="0">
                <a:solidFill>
                  <a:srgbClr val="FFFF00"/>
                </a:solidFill>
              </a:rPr>
              <a:t>Programación estructurada</a:t>
            </a:r>
          </a:p>
          <a:p>
            <a:pPr lvl="1"/>
            <a:r>
              <a:rPr lang="es-ES" dirty="0">
                <a:solidFill>
                  <a:srgbClr val="FFFF00"/>
                </a:solidFill>
              </a:rPr>
              <a:t>– Conjunto de técnicas que aumentan la productividad de un programa, reduciendo el tiempo para:</a:t>
            </a:r>
          </a:p>
          <a:p>
            <a:pPr lvl="2"/>
            <a:r>
              <a:rPr lang="es-ES" dirty="0">
                <a:solidFill>
                  <a:srgbClr val="FFFF00"/>
                </a:solidFill>
              </a:rPr>
              <a:t>• Escribir    • Depurar</a:t>
            </a:r>
          </a:p>
          <a:p>
            <a:pPr lvl="2"/>
            <a:r>
              <a:rPr lang="es-ES" dirty="0">
                <a:solidFill>
                  <a:srgbClr val="FFFF00"/>
                </a:solidFill>
              </a:rPr>
              <a:t>• Verificar  • Mantener</a:t>
            </a:r>
          </a:p>
          <a:p>
            <a:pPr lvl="2"/>
            <a:endParaRPr lang="es-ES" dirty="0">
              <a:solidFill>
                <a:srgbClr val="FFFF00"/>
              </a:solidFill>
            </a:endParaRPr>
          </a:p>
          <a:p>
            <a:pPr lvl="1"/>
            <a:r>
              <a:rPr lang="es-ES" dirty="0">
                <a:solidFill>
                  <a:srgbClr val="FFFF00"/>
                </a:solidFill>
              </a:rPr>
              <a:t>– Utiliza un número limitado de estructuras de control que minimizan la complejidad de los problemas</a:t>
            </a:r>
          </a:p>
          <a:p>
            <a:pPr lvl="1"/>
            <a:endParaRPr lang="es-ES" dirty="0">
              <a:solidFill>
                <a:srgbClr val="FFFF00"/>
              </a:solidFill>
            </a:endParaRPr>
          </a:p>
          <a:p>
            <a:pPr lvl="1"/>
            <a:r>
              <a:rPr lang="es-ES" dirty="0">
                <a:solidFill>
                  <a:srgbClr val="FFFF00"/>
                </a:solidFill>
              </a:rPr>
              <a:t>– </a:t>
            </a:r>
            <a:r>
              <a:rPr lang="es-ES" b="1" dirty="0">
                <a:solidFill>
                  <a:srgbClr val="FFFF00"/>
                </a:solidFill>
              </a:rPr>
              <a:t>Teorema</a:t>
            </a:r>
            <a:r>
              <a:rPr lang="es-ES" dirty="0">
                <a:solidFill>
                  <a:srgbClr val="FFFF00"/>
                </a:solidFill>
              </a:rPr>
              <a:t> de BOHM-</a:t>
            </a:r>
            <a:r>
              <a:rPr lang="es-ES" b="1" dirty="0">
                <a:solidFill>
                  <a:srgbClr val="FFFF00"/>
                </a:solidFill>
              </a:rPr>
              <a:t>JACOPINI</a:t>
            </a:r>
            <a:r>
              <a:rPr lang="es-ES" dirty="0">
                <a:solidFill>
                  <a:srgbClr val="FFFF00"/>
                </a:solidFill>
              </a:rPr>
              <a:t>: cualquier programa, por complejo que sea, puede escribirse utilizando sólo tres estructuras de control:</a:t>
            </a:r>
          </a:p>
          <a:p>
            <a:pPr lvl="2"/>
            <a:r>
              <a:rPr lang="es-ES" dirty="0">
                <a:solidFill>
                  <a:srgbClr val="FFFF00"/>
                </a:solidFill>
              </a:rPr>
              <a:t>– Secuencial</a:t>
            </a:r>
          </a:p>
          <a:p>
            <a:pPr lvl="2"/>
            <a:r>
              <a:rPr lang="es-ES" dirty="0">
                <a:solidFill>
                  <a:srgbClr val="FFFF00"/>
                </a:solidFill>
              </a:rPr>
              <a:t>– Selectiva</a:t>
            </a:r>
          </a:p>
          <a:p>
            <a:pPr lvl="2"/>
            <a:r>
              <a:rPr lang="es-ES" dirty="0">
                <a:solidFill>
                  <a:srgbClr val="FFFF00"/>
                </a:solidFill>
              </a:rPr>
              <a:t>– Repetitiva</a:t>
            </a:r>
          </a:p>
        </p:txBody>
      </p:sp>
    </p:spTree>
    <p:extLst>
      <p:ext uri="{BB962C8B-B14F-4D97-AF65-F5344CB8AC3E}">
        <p14:creationId xmlns:p14="http://schemas.microsoft.com/office/powerpoint/2010/main" val="424927632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7"/>
          <p:cNvSpPr>
            <a:spLocks noChangeArrowheads="1"/>
          </p:cNvSpPr>
          <p:nvPr/>
        </p:nvSpPr>
        <p:spPr bwMode="auto">
          <a:xfrm>
            <a:off x="2987675" y="2060575"/>
            <a:ext cx="2663825" cy="6477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s-ES_tradnl" dirty="0"/>
              <a:t>Actividad 1</a:t>
            </a:r>
            <a:endParaRPr lang="es-ES" dirty="0"/>
          </a:p>
        </p:txBody>
      </p:sp>
      <p:sp>
        <p:nvSpPr>
          <p:cNvPr id="3" name="Rectangle 9"/>
          <p:cNvSpPr>
            <a:spLocks noChangeArrowheads="1"/>
          </p:cNvSpPr>
          <p:nvPr/>
        </p:nvSpPr>
        <p:spPr bwMode="auto">
          <a:xfrm>
            <a:off x="2987675" y="3213100"/>
            <a:ext cx="2663825" cy="6477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s-ES_tradnl"/>
              <a:t>Actividad 2</a:t>
            </a:r>
            <a:endParaRPr lang="es-ES"/>
          </a:p>
        </p:txBody>
      </p:sp>
      <p:sp>
        <p:nvSpPr>
          <p:cNvPr id="4" name="Rectangle 10"/>
          <p:cNvSpPr>
            <a:spLocks noChangeArrowheads="1"/>
          </p:cNvSpPr>
          <p:nvPr/>
        </p:nvSpPr>
        <p:spPr bwMode="auto">
          <a:xfrm>
            <a:off x="2987675" y="5086350"/>
            <a:ext cx="2663825" cy="6477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s-ES_tradnl"/>
              <a:t>Actividad n</a:t>
            </a:r>
            <a:endParaRPr lang="es-ES"/>
          </a:p>
        </p:txBody>
      </p:sp>
      <p:sp>
        <p:nvSpPr>
          <p:cNvPr id="5" name="Line 12"/>
          <p:cNvSpPr>
            <a:spLocks noChangeShapeType="1"/>
          </p:cNvSpPr>
          <p:nvPr/>
        </p:nvSpPr>
        <p:spPr bwMode="auto">
          <a:xfrm>
            <a:off x="4284663" y="1557338"/>
            <a:ext cx="0" cy="503237"/>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PE"/>
          </a:p>
        </p:txBody>
      </p:sp>
      <p:sp>
        <p:nvSpPr>
          <p:cNvPr id="6" name="Line 13"/>
          <p:cNvSpPr>
            <a:spLocks noChangeShapeType="1"/>
          </p:cNvSpPr>
          <p:nvPr/>
        </p:nvSpPr>
        <p:spPr bwMode="auto">
          <a:xfrm>
            <a:off x="4284663" y="2709863"/>
            <a:ext cx="0" cy="503237"/>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PE"/>
          </a:p>
        </p:txBody>
      </p:sp>
      <p:sp>
        <p:nvSpPr>
          <p:cNvPr id="7" name="Line 15"/>
          <p:cNvSpPr>
            <a:spLocks noChangeShapeType="1"/>
          </p:cNvSpPr>
          <p:nvPr/>
        </p:nvSpPr>
        <p:spPr bwMode="auto">
          <a:xfrm>
            <a:off x="4284663" y="3860800"/>
            <a:ext cx="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PE"/>
          </a:p>
        </p:txBody>
      </p:sp>
      <p:sp>
        <p:nvSpPr>
          <p:cNvPr id="8" name="Line 16"/>
          <p:cNvSpPr>
            <a:spLocks noChangeShapeType="1"/>
          </p:cNvSpPr>
          <p:nvPr/>
        </p:nvSpPr>
        <p:spPr bwMode="auto">
          <a:xfrm>
            <a:off x="4284663" y="3860800"/>
            <a:ext cx="0" cy="1223963"/>
          </a:xfrm>
          <a:prstGeom prst="line">
            <a:avLst/>
          </a:prstGeom>
          <a:noFill/>
          <a:ln w="9525">
            <a:solidFill>
              <a:schemeClr val="tx1"/>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PE"/>
          </a:p>
        </p:txBody>
      </p:sp>
      <p:sp>
        <p:nvSpPr>
          <p:cNvPr id="9" name="Rectangle 2"/>
          <p:cNvSpPr txBox="1">
            <a:spLocks noChangeArrowheads="1"/>
          </p:cNvSpPr>
          <p:nvPr/>
        </p:nvSpPr>
        <p:spPr>
          <a:xfrm>
            <a:off x="304800" y="414338"/>
            <a:ext cx="8610600" cy="638175"/>
          </a:xfrm>
          <a:prstGeom prst="rect">
            <a:avLst/>
          </a:prstGeom>
        </p:spPr>
        <p:txBody>
          <a:bodyPr/>
          <a:lstStyle>
            <a:lvl1pPr algn="ctr" rtl="0" eaLnBrk="1" fontAlgn="base" hangingPunct="1">
              <a:spcBef>
                <a:spcPct val="0"/>
              </a:spcBef>
              <a:spcAft>
                <a:spcPct val="0"/>
              </a:spcAft>
              <a:defRPr sz="4400" b="1">
                <a:solidFill>
                  <a:schemeClr val="accent1"/>
                </a:solidFill>
                <a:latin typeface="+mj-lt"/>
                <a:ea typeface="+mj-ea"/>
                <a:cs typeface="+mj-cs"/>
              </a:defRPr>
            </a:lvl1pPr>
            <a:lvl2pPr algn="ctr" rtl="0" eaLnBrk="1" fontAlgn="base" hangingPunct="1">
              <a:spcBef>
                <a:spcPct val="0"/>
              </a:spcBef>
              <a:spcAft>
                <a:spcPct val="0"/>
              </a:spcAft>
              <a:defRPr sz="4400" b="1">
                <a:solidFill>
                  <a:schemeClr val="accent1"/>
                </a:solidFill>
                <a:latin typeface="Times New Roman" pitchFamily="18" charset="0"/>
              </a:defRPr>
            </a:lvl2pPr>
            <a:lvl3pPr algn="ctr" rtl="0" eaLnBrk="1" fontAlgn="base" hangingPunct="1">
              <a:spcBef>
                <a:spcPct val="0"/>
              </a:spcBef>
              <a:spcAft>
                <a:spcPct val="0"/>
              </a:spcAft>
              <a:defRPr sz="4400" b="1">
                <a:solidFill>
                  <a:schemeClr val="accent1"/>
                </a:solidFill>
                <a:latin typeface="Times New Roman" pitchFamily="18" charset="0"/>
              </a:defRPr>
            </a:lvl3pPr>
            <a:lvl4pPr algn="ctr" rtl="0" eaLnBrk="1" fontAlgn="base" hangingPunct="1">
              <a:spcBef>
                <a:spcPct val="0"/>
              </a:spcBef>
              <a:spcAft>
                <a:spcPct val="0"/>
              </a:spcAft>
              <a:defRPr sz="4400" b="1">
                <a:solidFill>
                  <a:schemeClr val="accent1"/>
                </a:solidFill>
                <a:latin typeface="Times New Roman" pitchFamily="18" charset="0"/>
              </a:defRPr>
            </a:lvl4pPr>
            <a:lvl5pPr algn="ctr" rtl="0" eaLnBrk="1" fontAlgn="base" hangingPunct="1">
              <a:spcBef>
                <a:spcPct val="0"/>
              </a:spcBef>
              <a:spcAft>
                <a:spcPct val="0"/>
              </a:spcAft>
              <a:defRPr sz="4400" b="1">
                <a:solidFill>
                  <a:schemeClr val="accent1"/>
                </a:solidFill>
                <a:latin typeface="Times New Roman" pitchFamily="18" charset="0"/>
              </a:defRPr>
            </a:lvl5pPr>
            <a:lvl6pPr marL="457200" algn="ctr" rtl="0" eaLnBrk="1" fontAlgn="base" hangingPunct="1">
              <a:spcBef>
                <a:spcPct val="0"/>
              </a:spcBef>
              <a:spcAft>
                <a:spcPct val="0"/>
              </a:spcAft>
              <a:defRPr sz="4400" b="1">
                <a:solidFill>
                  <a:schemeClr val="accent1"/>
                </a:solidFill>
                <a:latin typeface="Times New Roman" pitchFamily="18" charset="0"/>
              </a:defRPr>
            </a:lvl6pPr>
            <a:lvl7pPr marL="914400" algn="ctr" rtl="0" eaLnBrk="1" fontAlgn="base" hangingPunct="1">
              <a:spcBef>
                <a:spcPct val="0"/>
              </a:spcBef>
              <a:spcAft>
                <a:spcPct val="0"/>
              </a:spcAft>
              <a:defRPr sz="4400" b="1">
                <a:solidFill>
                  <a:schemeClr val="accent1"/>
                </a:solidFill>
                <a:latin typeface="Times New Roman" pitchFamily="18" charset="0"/>
              </a:defRPr>
            </a:lvl7pPr>
            <a:lvl8pPr marL="1371600" algn="ctr" rtl="0" eaLnBrk="1" fontAlgn="base" hangingPunct="1">
              <a:spcBef>
                <a:spcPct val="0"/>
              </a:spcBef>
              <a:spcAft>
                <a:spcPct val="0"/>
              </a:spcAft>
              <a:defRPr sz="4400" b="1">
                <a:solidFill>
                  <a:schemeClr val="accent1"/>
                </a:solidFill>
                <a:latin typeface="Times New Roman" pitchFamily="18" charset="0"/>
              </a:defRPr>
            </a:lvl8pPr>
            <a:lvl9pPr marL="1828800" algn="ctr" rtl="0" eaLnBrk="1" fontAlgn="base" hangingPunct="1">
              <a:spcBef>
                <a:spcPct val="0"/>
              </a:spcBef>
              <a:spcAft>
                <a:spcPct val="0"/>
              </a:spcAft>
              <a:defRPr sz="4400" b="1">
                <a:solidFill>
                  <a:schemeClr val="accent1"/>
                </a:solidFill>
                <a:latin typeface="Times New Roman" pitchFamily="18" charset="0"/>
              </a:defRPr>
            </a:lvl9pPr>
          </a:lstStyle>
          <a:p>
            <a:r>
              <a:rPr lang="en-US" smtClean="0">
                <a:solidFill>
                  <a:srgbClr val="FFFF00"/>
                </a:solidFill>
              </a:rPr>
              <a:t>Secuencial</a:t>
            </a:r>
            <a:endParaRPr lang="en-US" dirty="0">
              <a:solidFill>
                <a:srgbClr val="FFFF00"/>
              </a:solidFill>
            </a:endParaRPr>
          </a:p>
        </p:txBody>
      </p:sp>
    </p:spTree>
    <p:extLst>
      <p:ext uri="{BB962C8B-B14F-4D97-AF65-F5344CB8AC3E}">
        <p14:creationId xmlns:p14="http://schemas.microsoft.com/office/powerpoint/2010/main" val="1697224692"/>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2407196" y="8930"/>
            <a:ext cx="2395537" cy="539750"/>
          </a:xfrm>
          <a:prstGeom prst="rect">
            <a:avLst/>
          </a:prstGeom>
        </p:spPr>
        <p:txBody>
          <a:bodyPr/>
          <a:lstStyle>
            <a:lvl1pPr algn="ctr" rtl="0" eaLnBrk="1" fontAlgn="base" hangingPunct="1">
              <a:spcBef>
                <a:spcPct val="0"/>
              </a:spcBef>
              <a:spcAft>
                <a:spcPct val="0"/>
              </a:spcAft>
              <a:defRPr sz="4400" b="1">
                <a:solidFill>
                  <a:schemeClr val="accent1"/>
                </a:solidFill>
                <a:latin typeface="+mj-lt"/>
                <a:ea typeface="+mj-ea"/>
                <a:cs typeface="+mj-cs"/>
              </a:defRPr>
            </a:lvl1pPr>
            <a:lvl2pPr algn="ctr" rtl="0" eaLnBrk="1" fontAlgn="base" hangingPunct="1">
              <a:spcBef>
                <a:spcPct val="0"/>
              </a:spcBef>
              <a:spcAft>
                <a:spcPct val="0"/>
              </a:spcAft>
              <a:defRPr sz="4400" b="1">
                <a:solidFill>
                  <a:schemeClr val="accent1"/>
                </a:solidFill>
                <a:latin typeface="Times New Roman" pitchFamily="18" charset="0"/>
              </a:defRPr>
            </a:lvl2pPr>
            <a:lvl3pPr algn="ctr" rtl="0" eaLnBrk="1" fontAlgn="base" hangingPunct="1">
              <a:spcBef>
                <a:spcPct val="0"/>
              </a:spcBef>
              <a:spcAft>
                <a:spcPct val="0"/>
              </a:spcAft>
              <a:defRPr sz="4400" b="1">
                <a:solidFill>
                  <a:schemeClr val="accent1"/>
                </a:solidFill>
                <a:latin typeface="Times New Roman" pitchFamily="18" charset="0"/>
              </a:defRPr>
            </a:lvl3pPr>
            <a:lvl4pPr algn="ctr" rtl="0" eaLnBrk="1" fontAlgn="base" hangingPunct="1">
              <a:spcBef>
                <a:spcPct val="0"/>
              </a:spcBef>
              <a:spcAft>
                <a:spcPct val="0"/>
              </a:spcAft>
              <a:defRPr sz="4400" b="1">
                <a:solidFill>
                  <a:schemeClr val="accent1"/>
                </a:solidFill>
                <a:latin typeface="Times New Roman" pitchFamily="18" charset="0"/>
              </a:defRPr>
            </a:lvl4pPr>
            <a:lvl5pPr algn="ctr" rtl="0" eaLnBrk="1" fontAlgn="base" hangingPunct="1">
              <a:spcBef>
                <a:spcPct val="0"/>
              </a:spcBef>
              <a:spcAft>
                <a:spcPct val="0"/>
              </a:spcAft>
              <a:defRPr sz="4400" b="1">
                <a:solidFill>
                  <a:schemeClr val="accent1"/>
                </a:solidFill>
                <a:latin typeface="Times New Roman" pitchFamily="18" charset="0"/>
              </a:defRPr>
            </a:lvl5pPr>
            <a:lvl6pPr marL="457200" algn="ctr" rtl="0" eaLnBrk="1" fontAlgn="base" hangingPunct="1">
              <a:spcBef>
                <a:spcPct val="0"/>
              </a:spcBef>
              <a:spcAft>
                <a:spcPct val="0"/>
              </a:spcAft>
              <a:defRPr sz="4400" b="1">
                <a:solidFill>
                  <a:schemeClr val="accent1"/>
                </a:solidFill>
                <a:latin typeface="Times New Roman" pitchFamily="18" charset="0"/>
              </a:defRPr>
            </a:lvl6pPr>
            <a:lvl7pPr marL="914400" algn="ctr" rtl="0" eaLnBrk="1" fontAlgn="base" hangingPunct="1">
              <a:spcBef>
                <a:spcPct val="0"/>
              </a:spcBef>
              <a:spcAft>
                <a:spcPct val="0"/>
              </a:spcAft>
              <a:defRPr sz="4400" b="1">
                <a:solidFill>
                  <a:schemeClr val="accent1"/>
                </a:solidFill>
                <a:latin typeface="Times New Roman" pitchFamily="18" charset="0"/>
              </a:defRPr>
            </a:lvl7pPr>
            <a:lvl8pPr marL="1371600" algn="ctr" rtl="0" eaLnBrk="1" fontAlgn="base" hangingPunct="1">
              <a:spcBef>
                <a:spcPct val="0"/>
              </a:spcBef>
              <a:spcAft>
                <a:spcPct val="0"/>
              </a:spcAft>
              <a:defRPr sz="4400" b="1">
                <a:solidFill>
                  <a:schemeClr val="accent1"/>
                </a:solidFill>
                <a:latin typeface="Times New Roman" pitchFamily="18" charset="0"/>
              </a:defRPr>
            </a:lvl8pPr>
            <a:lvl9pPr marL="1828800" algn="ctr" rtl="0" eaLnBrk="1" fontAlgn="base" hangingPunct="1">
              <a:spcBef>
                <a:spcPct val="0"/>
              </a:spcBef>
              <a:spcAft>
                <a:spcPct val="0"/>
              </a:spcAft>
              <a:defRPr sz="4400" b="1">
                <a:solidFill>
                  <a:schemeClr val="accent1"/>
                </a:solidFill>
                <a:latin typeface="Times New Roman" pitchFamily="18" charset="0"/>
              </a:defRPr>
            </a:lvl9pPr>
          </a:lstStyle>
          <a:p>
            <a:r>
              <a:rPr lang="en-US" sz="2800" dirty="0" smtClean="0">
                <a:solidFill>
                  <a:srgbClr val="FFFF00"/>
                </a:solidFill>
              </a:rPr>
              <a:t>Selección</a:t>
            </a:r>
            <a:endParaRPr lang="en-US" sz="2800" dirty="0">
              <a:solidFill>
                <a:srgbClr val="FFFF00"/>
              </a:solidFill>
            </a:endParaRPr>
          </a:p>
        </p:txBody>
      </p:sp>
      <p:grpSp>
        <p:nvGrpSpPr>
          <p:cNvPr id="3" name="Group 48"/>
          <p:cNvGrpSpPr>
            <a:grpSpLocks/>
          </p:cNvGrpSpPr>
          <p:nvPr/>
        </p:nvGrpSpPr>
        <p:grpSpPr bwMode="auto">
          <a:xfrm>
            <a:off x="1279525" y="404813"/>
            <a:ext cx="2571750" cy="2895600"/>
            <a:chOff x="3437" y="611"/>
            <a:chExt cx="1620" cy="1824"/>
          </a:xfrm>
        </p:grpSpPr>
        <p:sp>
          <p:nvSpPr>
            <p:cNvPr id="4" name="AutoShape 18"/>
            <p:cNvSpPr>
              <a:spLocks noChangeArrowheads="1"/>
            </p:cNvSpPr>
            <p:nvPr/>
          </p:nvSpPr>
          <p:spPr bwMode="auto">
            <a:xfrm>
              <a:off x="4067" y="1592"/>
              <a:ext cx="990" cy="182"/>
            </a:xfrm>
            <a:prstGeom prst="roundRect">
              <a:avLst>
                <a:gd name="adj" fmla="val 417"/>
              </a:avLst>
            </a:prstGeom>
            <a:solidFill>
              <a:srgbClr val="99CCFF"/>
            </a:solidFill>
            <a:ln w="9360">
              <a:solidFill>
                <a:srgbClr val="000000"/>
              </a:solidFill>
              <a:round/>
              <a:headEnd/>
              <a:tailEnd/>
            </a:ln>
          </p:spPr>
          <p:txBody>
            <a:bodyPr lIns="0" tIns="0" rIns="0" bIns="0" anchor="ctr" anchorCtr="1">
              <a:spAutoFit/>
            </a:bodyPr>
            <a:lstStyle/>
            <a:p>
              <a:pPr algn="ctr" eaLnBrk="0" hangingPunct="0">
                <a:lnSpc>
                  <a:spcPct val="102000"/>
                </a:lnSpc>
                <a:buClr>
                  <a:srgbClr val="000000"/>
                </a:buClr>
                <a:buSzPct val="100000"/>
                <a:buFont typeface="Times New Roman" pitchFamily="18"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a:solidFill>
                    <a:srgbClr val="FFFF00"/>
                  </a:solidFill>
                </a:rPr>
                <a:t>actividad</a:t>
              </a:r>
            </a:p>
          </p:txBody>
        </p:sp>
        <p:sp>
          <p:nvSpPr>
            <p:cNvPr id="5" name="Freeform 19"/>
            <p:cNvSpPr>
              <a:spLocks noChangeArrowheads="1"/>
            </p:cNvSpPr>
            <p:nvPr/>
          </p:nvSpPr>
          <p:spPr bwMode="auto">
            <a:xfrm>
              <a:off x="3437" y="899"/>
              <a:ext cx="769" cy="769"/>
            </a:xfrm>
            <a:custGeom>
              <a:avLst/>
              <a:gdLst>
                <a:gd name="T0" fmla="*/ 1694 w 3389"/>
                <a:gd name="T1" fmla="*/ 0 h 3389"/>
                <a:gd name="T2" fmla="*/ 3388 w 3389"/>
                <a:gd name="T3" fmla="*/ 1694 h 3389"/>
                <a:gd name="T4" fmla="*/ 1694 w 3389"/>
                <a:gd name="T5" fmla="*/ 3388 h 3389"/>
                <a:gd name="T6" fmla="*/ 0 w 3389"/>
                <a:gd name="T7" fmla="*/ 1694 h 3389"/>
                <a:gd name="T8" fmla="*/ 1694 w 3389"/>
                <a:gd name="T9" fmla="*/ 0 h 3389"/>
              </a:gdLst>
              <a:ahLst/>
              <a:cxnLst>
                <a:cxn ang="0">
                  <a:pos x="T0" y="T1"/>
                </a:cxn>
                <a:cxn ang="0">
                  <a:pos x="T2" y="T3"/>
                </a:cxn>
                <a:cxn ang="0">
                  <a:pos x="T4" y="T5"/>
                </a:cxn>
                <a:cxn ang="0">
                  <a:pos x="T6" y="T7"/>
                </a:cxn>
                <a:cxn ang="0">
                  <a:pos x="T8" y="T9"/>
                </a:cxn>
              </a:cxnLst>
              <a:rect l="0" t="0" r="r" b="b"/>
              <a:pathLst>
                <a:path w="3389" h="3389">
                  <a:moveTo>
                    <a:pt x="1694" y="0"/>
                  </a:moveTo>
                  <a:lnTo>
                    <a:pt x="3388" y="1694"/>
                  </a:lnTo>
                  <a:lnTo>
                    <a:pt x="1694" y="3388"/>
                  </a:lnTo>
                  <a:lnTo>
                    <a:pt x="0" y="1694"/>
                  </a:lnTo>
                  <a:lnTo>
                    <a:pt x="1694" y="0"/>
                  </a:lnTo>
                </a:path>
              </a:pathLst>
            </a:custGeom>
            <a:solidFill>
              <a:srgbClr val="99CCFF"/>
            </a:solidFill>
            <a:ln w="9360">
              <a:solidFill>
                <a:srgbClr val="000000"/>
              </a:solidFill>
              <a:round/>
              <a:headEnd/>
              <a:tailEnd/>
            </a:ln>
          </p:spPr>
          <p:txBody>
            <a:bodyPr wrap="none" anchor="ctr"/>
            <a:lstStyle/>
            <a:p>
              <a:endParaRPr lang="es-PE">
                <a:solidFill>
                  <a:srgbClr val="FFFF00"/>
                </a:solidFill>
              </a:endParaRPr>
            </a:p>
          </p:txBody>
        </p:sp>
        <p:sp>
          <p:nvSpPr>
            <p:cNvPr id="6" name="Text Box 20"/>
            <p:cNvSpPr txBox="1">
              <a:spLocks noChangeArrowheads="1"/>
            </p:cNvSpPr>
            <p:nvPr/>
          </p:nvSpPr>
          <p:spPr bwMode="auto">
            <a:xfrm>
              <a:off x="3461" y="1164"/>
              <a:ext cx="720" cy="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5pPr>
              <a:lvl6pPr fontAlgn="base">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6pPr>
              <a:lvl7pPr fontAlgn="base">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7pPr>
              <a:lvl8pPr fontAlgn="base">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8pPr>
              <a:lvl9pPr fontAlgn="base">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9pPr>
            </a:lstStyle>
            <a:p>
              <a:pPr algn="ctr" eaLnBrk="0" hangingPunct="0">
                <a:lnSpc>
                  <a:spcPct val="102000"/>
                </a:lnSpc>
                <a:buClr>
                  <a:srgbClr val="000000"/>
                </a:buClr>
                <a:buSzPct val="100000"/>
                <a:buFont typeface="Times New Roman" pitchFamily="18" charset="0"/>
                <a:buNone/>
              </a:pPr>
              <a:r>
                <a:rPr lang="en-GB" sz="1800" dirty="0">
                  <a:solidFill>
                    <a:srgbClr val="FFFF00"/>
                  </a:solidFill>
                </a:rPr>
                <a:t>Condición</a:t>
              </a:r>
            </a:p>
          </p:txBody>
        </p:sp>
        <p:sp>
          <p:nvSpPr>
            <p:cNvPr id="7" name="Line 21"/>
            <p:cNvSpPr>
              <a:spLocks noChangeShapeType="1"/>
            </p:cNvSpPr>
            <p:nvPr/>
          </p:nvSpPr>
          <p:spPr bwMode="auto">
            <a:xfrm>
              <a:off x="3821" y="611"/>
              <a:ext cx="1" cy="288"/>
            </a:xfrm>
            <a:prstGeom prst="line">
              <a:avLst/>
            </a:prstGeom>
            <a:noFill/>
            <a:ln w="936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s-PE">
                <a:solidFill>
                  <a:srgbClr val="FFFF00"/>
                </a:solidFill>
              </a:endParaRPr>
            </a:p>
          </p:txBody>
        </p:sp>
        <p:sp>
          <p:nvSpPr>
            <p:cNvPr id="8" name="Line 22"/>
            <p:cNvSpPr>
              <a:spLocks noChangeShapeType="1"/>
            </p:cNvSpPr>
            <p:nvPr/>
          </p:nvSpPr>
          <p:spPr bwMode="auto">
            <a:xfrm>
              <a:off x="3821" y="1667"/>
              <a:ext cx="1" cy="768"/>
            </a:xfrm>
            <a:prstGeom prst="line">
              <a:avLst/>
            </a:prstGeom>
            <a:noFill/>
            <a:ln w="936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s-PE">
                <a:solidFill>
                  <a:srgbClr val="FFFF00"/>
                </a:solidFill>
              </a:endParaRPr>
            </a:p>
          </p:txBody>
        </p:sp>
        <p:sp>
          <p:nvSpPr>
            <p:cNvPr id="9" name="Line 23"/>
            <p:cNvSpPr>
              <a:spLocks noChangeShapeType="1"/>
            </p:cNvSpPr>
            <p:nvPr/>
          </p:nvSpPr>
          <p:spPr bwMode="auto">
            <a:xfrm>
              <a:off x="4205" y="1283"/>
              <a:ext cx="336" cy="1"/>
            </a:xfrm>
            <a:prstGeom prst="line">
              <a:avLst/>
            </a:prstGeom>
            <a:noFill/>
            <a:ln w="9360">
              <a:solidFill>
                <a:srgbClr val="000000"/>
              </a:solidFill>
              <a:round/>
              <a:headEnd/>
              <a:tailEnd/>
            </a:ln>
            <a:extLst>
              <a:ext uri="{909E8E84-426E-40DD-AFC4-6F175D3DCCD1}">
                <a14:hiddenFill xmlns:a14="http://schemas.microsoft.com/office/drawing/2010/main">
                  <a:noFill/>
                </a14:hiddenFill>
              </a:ext>
            </a:extLst>
          </p:spPr>
          <p:txBody>
            <a:bodyPr/>
            <a:lstStyle/>
            <a:p>
              <a:endParaRPr lang="es-PE">
                <a:solidFill>
                  <a:srgbClr val="FFFF00"/>
                </a:solidFill>
              </a:endParaRPr>
            </a:p>
          </p:txBody>
        </p:sp>
        <p:sp>
          <p:nvSpPr>
            <p:cNvPr id="10" name="Line 24"/>
            <p:cNvSpPr>
              <a:spLocks noChangeShapeType="1"/>
            </p:cNvSpPr>
            <p:nvPr/>
          </p:nvSpPr>
          <p:spPr bwMode="auto">
            <a:xfrm>
              <a:off x="4541" y="1283"/>
              <a:ext cx="1" cy="288"/>
            </a:xfrm>
            <a:prstGeom prst="line">
              <a:avLst/>
            </a:prstGeom>
            <a:noFill/>
            <a:ln w="936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s-PE">
                <a:solidFill>
                  <a:srgbClr val="FFFF00"/>
                </a:solidFill>
              </a:endParaRPr>
            </a:p>
          </p:txBody>
        </p:sp>
        <p:sp>
          <p:nvSpPr>
            <p:cNvPr id="11" name="Line 25"/>
            <p:cNvSpPr>
              <a:spLocks noChangeShapeType="1"/>
            </p:cNvSpPr>
            <p:nvPr/>
          </p:nvSpPr>
          <p:spPr bwMode="auto">
            <a:xfrm>
              <a:off x="4541" y="1811"/>
              <a:ext cx="1" cy="288"/>
            </a:xfrm>
            <a:prstGeom prst="line">
              <a:avLst/>
            </a:prstGeom>
            <a:noFill/>
            <a:ln w="9360">
              <a:solidFill>
                <a:srgbClr val="000000"/>
              </a:solidFill>
              <a:round/>
              <a:headEnd/>
              <a:tailEnd/>
            </a:ln>
            <a:extLst>
              <a:ext uri="{909E8E84-426E-40DD-AFC4-6F175D3DCCD1}">
                <a14:hiddenFill xmlns:a14="http://schemas.microsoft.com/office/drawing/2010/main">
                  <a:noFill/>
                </a14:hiddenFill>
              </a:ext>
            </a:extLst>
          </p:spPr>
          <p:txBody>
            <a:bodyPr/>
            <a:lstStyle/>
            <a:p>
              <a:endParaRPr lang="es-PE">
                <a:solidFill>
                  <a:srgbClr val="FFFF00"/>
                </a:solidFill>
              </a:endParaRPr>
            </a:p>
          </p:txBody>
        </p:sp>
        <p:sp>
          <p:nvSpPr>
            <p:cNvPr id="12" name="Line 26"/>
            <p:cNvSpPr>
              <a:spLocks noChangeShapeType="1"/>
            </p:cNvSpPr>
            <p:nvPr/>
          </p:nvSpPr>
          <p:spPr bwMode="auto">
            <a:xfrm flipH="1">
              <a:off x="3820" y="2099"/>
              <a:ext cx="722" cy="1"/>
            </a:xfrm>
            <a:prstGeom prst="line">
              <a:avLst/>
            </a:prstGeom>
            <a:noFill/>
            <a:ln w="936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s-PE">
                <a:solidFill>
                  <a:srgbClr val="FFFF00"/>
                </a:solidFill>
              </a:endParaRPr>
            </a:p>
          </p:txBody>
        </p:sp>
        <p:sp>
          <p:nvSpPr>
            <p:cNvPr id="13" name="Text Box 27"/>
            <p:cNvSpPr txBox="1">
              <a:spLocks noChangeArrowheads="1"/>
            </p:cNvSpPr>
            <p:nvPr/>
          </p:nvSpPr>
          <p:spPr bwMode="auto">
            <a:xfrm>
              <a:off x="4253" y="995"/>
              <a:ext cx="288" cy="2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5pPr>
              <a:lvl6pPr fontAlgn="base">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6pPr>
              <a:lvl7pPr fontAlgn="base">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7pPr>
              <a:lvl8pPr fontAlgn="base">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8pPr>
              <a:lvl9pPr fontAlgn="base">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9pPr>
            </a:lstStyle>
            <a:p>
              <a:pPr eaLnBrk="0" hangingPunct="0">
                <a:lnSpc>
                  <a:spcPct val="102000"/>
                </a:lnSpc>
                <a:spcBef>
                  <a:spcPts val="1250"/>
                </a:spcBef>
                <a:buClr>
                  <a:srgbClr val="000000"/>
                </a:buClr>
                <a:buSzPct val="100000"/>
                <a:buFont typeface="Times New Roman" pitchFamily="18" charset="0"/>
                <a:buNone/>
              </a:pPr>
              <a:r>
                <a:rPr lang="en-GB" sz="2000">
                  <a:solidFill>
                    <a:srgbClr val="FFFF00"/>
                  </a:solidFill>
                </a:rPr>
                <a:t>sí</a:t>
              </a:r>
            </a:p>
          </p:txBody>
        </p:sp>
        <p:sp>
          <p:nvSpPr>
            <p:cNvPr id="14" name="Text Box 28"/>
            <p:cNvSpPr txBox="1">
              <a:spLocks noChangeArrowheads="1"/>
            </p:cNvSpPr>
            <p:nvPr/>
          </p:nvSpPr>
          <p:spPr bwMode="auto">
            <a:xfrm>
              <a:off x="3533" y="1667"/>
              <a:ext cx="336" cy="2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5pPr>
              <a:lvl6pPr fontAlgn="base">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6pPr>
              <a:lvl7pPr fontAlgn="base">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7pPr>
              <a:lvl8pPr fontAlgn="base">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8pPr>
              <a:lvl9pPr fontAlgn="base">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9pPr>
            </a:lstStyle>
            <a:p>
              <a:pPr eaLnBrk="0" hangingPunct="0">
                <a:lnSpc>
                  <a:spcPct val="102000"/>
                </a:lnSpc>
                <a:spcBef>
                  <a:spcPts val="1250"/>
                </a:spcBef>
                <a:buClr>
                  <a:srgbClr val="000000"/>
                </a:buClr>
                <a:buSzPct val="100000"/>
                <a:buFont typeface="Times New Roman" pitchFamily="18" charset="0"/>
                <a:buNone/>
              </a:pPr>
              <a:r>
                <a:rPr lang="en-GB" sz="2000">
                  <a:solidFill>
                    <a:srgbClr val="FFFF00"/>
                  </a:solidFill>
                </a:rPr>
                <a:t>no</a:t>
              </a:r>
            </a:p>
          </p:txBody>
        </p:sp>
      </p:grpSp>
      <p:grpSp>
        <p:nvGrpSpPr>
          <p:cNvPr id="15" name="Group 82"/>
          <p:cNvGrpSpPr>
            <a:grpSpLocks/>
          </p:cNvGrpSpPr>
          <p:nvPr/>
        </p:nvGrpSpPr>
        <p:grpSpPr bwMode="auto">
          <a:xfrm>
            <a:off x="4284663" y="549275"/>
            <a:ext cx="4365625" cy="2909888"/>
            <a:chOff x="2699" y="255"/>
            <a:chExt cx="2750" cy="1833"/>
          </a:xfrm>
        </p:grpSpPr>
        <p:sp>
          <p:nvSpPr>
            <p:cNvPr id="16" name="Line 33"/>
            <p:cNvSpPr>
              <a:spLocks noChangeShapeType="1"/>
            </p:cNvSpPr>
            <p:nvPr/>
          </p:nvSpPr>
          <p:spPr bwMode="auto">
            <a:xfrm>
              <a:off x="4150" y="1752"/>
              <a:ext cx="1" cy="336"/>
            </a:xfrm>
            <a:prstGeom prst="line">
              <a:avLst/>
            </a:prstGeom>
            <a:noFill/>
            <a:ln w="936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s-PE">
                <a:ln>
                  <a:solidFill>
                    <a:srgbClr val="FFFF00"/>
                  </a:solidFill>
                </a:ln>
                <a:solidFill>
                  <a:srgbClr val="FFFF00"/>
                </a:solidFill>
              </a:endParaRPr>
            </a:p>
          </p:txBody>
        </p:sp>
        <p:grpSp>
          <p:nvGrpSpPr>
            <p:cNvPr id="17" name="Group 29"/>
            <p:cNvGrpSpPr>
              <a:grpSpLocks/>
            </p:cNvGrpSpPr>
            <p:nvPr/>
          </p:nvGrpSpPr>
          <p:grpSpPr bwMode="auto">
            <a:xfrm>
              <a:off x="3779" y="543"/>
              <a:ext cx="769" cy="769"/>
              <a:chOff x="1458" y="2200"/>
              <a:chExt cx="769" cy="769"/>
            </a:xfrm>
          </p:grpSpPr>
          <p:sp>
            <p:nvSpPr>
              <p:cNvPr id="31" name="Freeform 30"/>
              <p:cNvSpPr>
                <a:spLocks noChangeArrowheads="1"/>
              </p:cNvSpPr>
              <p:nvPr/>
            </p:nvSpPr>
            <p:spPr bwMode="auto">
              <a:xfrm>
                <a:off x="1458" y="2200"/>
                <a:ext cx="769" cy="769"/>
              </a:xfrm>
              <a:custGeom>
                <a:avLst/>
                <a:gdLst>
                  <a:gd name="T0" fmla="*/ 1694 w 3389"/>
                  <a:gd name="T1" fmla="*/ 0 h 3389"/>
                  <a:gd name="T2" fmla="*/ 3388 w 3389"/>
                  <a:gd name="T3" fmla="*/ 1694 h 3389"/>
                  <a:gd name="T4" fmla="*/ 1694 w 3389"/>
                  <a:gd name="T5" fmla="*/ 3388 h 3389"/>
                  <a:gd name="T6" fmla="*/ 0 w 3389"/>
                  <a:gd name="T7" fmla="*/ 1694 h 3389"/>
                  <a:gd name="T8" fmla="*/ 1694 w 3389"/>
                  <a:gd name="T9" fmla="*/ 0 h 3389"/>
                </a:gdLst>
                <a:ahLst/>
                <a:cxnLst>
                  <a:cxn ang="0">
                    <a:pos x="T0" y="T1"/>
                  </a:cxn>
                  <a:cxn ang="0">
                    <a:pos x="T2" y="T3"/>
                  </a:cxn>
                  <a:cxn ang="0">
                    <a:pos x="T4" y="T5"/>
                  </a:cxn>
                  <a:cxn ang="0">
                    <a:pos x="T6" y="T7"/>
                  </a:cxn>
                  <a:cxn ang="0">
                    <a:pos x="T8" y="T9"/>
                  </a:cxn>
                </a:cxnLst>
                <a:rect l="0" t="0" r="r" b="b"/>
                <a:pathLst>
                  <a:path w="3389" h="3389">
                    <a:moveTo>
                      <a:pt x="1694" y="0"/>
                    </a:moveTo>
                    <a:lnTo>
                      <a:pt x="3388" y="1694"/>
                    </a:lnTo>
                    <a:lnTo>
                      <a:pt x="1694" y="3388"/>
                    </a:lnTo>
                    <a:lnTo>
                      <a:pt x="0" y="1694"/>
                    </a:lnTo>
                    <a:lnTo>
                      <a:pt x="1694" y="0"/>
                    </a:lnTo>
                  </a:path>
                </a:pathLst>
              </a:custGeom>
              <a:solidFill>
                <a:srgbClr val="C0C0C0"/>
              </a:solidFill>
              <a:ln w="9360">
                <a:solidFill>
                  <a:srgbClr val="000000"/>
                </a:solidFill>
                <a:round/>
                <a:headEnd/>
                <a:tailEnd/>
              </a:ln>
            </p:spPr>
            <p:txBody>
              <a:bodyPr wrap="none" anchor="ctr"/>
              <a:lstStyle/>
              <a:p>
                <a:endParaRPr lang="es-PE">
                  <a:ln>
                    <a:solidFill>
                      <a:srgbClr val="FFFF00"/>
                    </a:solidFill>
                  </a:ln>
                  <a:solidFill>
                    <a:srgbClr val="FFFF00"/>
                  </a:solidFill>
                </a:endParaRPr>
              </a:p>
            </p:txBody>
          </p:sp>
          <p:sp>
            <p:nvSpPr>
              <p:cNvPr id="32" name="Text Box 31"/>
              <p:cNvSpPr txBox="1">
                <a:spLocks noChangeArrowheads="1"/>
              </p:cNvSpPr>
              <p:nvPr/>
            </p:nvSpPr>
            <p:spPr bwMode="auto">
              <a:xfrm>
                <a:off x="1498" y="2465"/>
                <a:ext cx="688" cy="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5pPr>
                <a:lvl6pPr fontAlgn="base">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6pPr>
                <a:lvl7pPr fontAlgn="base">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7pPr>
                <a:lvl8pPr fontAlgn="base">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8pPr>
                <a:lvl9pPr fontAlgn="base">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9pPr>
              </a:lstStyle>
              <a:p>
                <a:pPr algn="ctr" eaLnBrk="0" hangingPunct="0">
                  <a:lnSpc>
                    <a:spcPct val="102000"/>
                  </a:lnSpc>
                  <a:buClr>
                    <a:srgbClr val="000000"/>
                  </a:buClr>
                  <a:buSzPct val="100000"/>
                  <a:buFont typeface="Times New Roman" pitchFamily="18" charset="0"/>
                  <a:buNone/>
                </a:pPr>
                <a:r>
                  <a:rPr lang="en-GB" sz="1800" dirty="0">
                    <a:ln>
                      <a:solidFill>
                        <a:srgbClr val="FFFF00"/>
                      </a:solidFill>
                    </a:ln>
                    <a:solidFill>
                      <a:srgbClr val="FFFF00"/>
                    </a:solidFill>
                  </a:rPr>
                  <a:t>condición</a:t>
                </a:r>
              </a:p>
            </p:txBody>
          </p:sp>
        </p:grpSp>
        <p:sp>
          <p:nvSpPr>
            <p:cNvPr id="18" name="Line 32"/>
            <p:cNvSpPr>
              <a:spLocks noChangeShapeType="1"/>
            </p:cNvSpPr>
            <p:nvPr/>
          </p:nvSpPr>
          <p:spPr bwMode="auto">
            <a:xfrm>
              <a:off x="4163" y="255"/>
              <a:ext cx="1" cy="288"/>
            </a:xfrm>
            <a:prstGeom prst="line">
              <a:avLst/>
            </a:prstGeom>
            <a:noFill/>
            <a:ln w="936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s-PE">
                <a:ln>
                  <a:solidFill>
                    <a:srgbClr val="FFFF00"/>
                  </a:solidFill>
                </a:ln>
                <a:solidFill>
                  <a:srgbClr val="FFFF00"/>
                </a:solidFill>
              </a:endParaRPr>
            </a:p>
          </p:txBody>
        </p:sp>
        <p:sp>
          <p:nvSpPr>
            <p:cNvPr id="19" name="Line 34"/>
            <p:cNvSpPr>
              <a:spLocks noChangeShapeType="1"/>
            </p:cNvSpPr>
            <p:nvPr/>
          </p:nvSpPr>
          <p:spPr bwMode="auto">
            <a:xfrm>
              <a:off x="4547" y="927"/>
              <a:ext cx="336" cy="1"/>
            </a:xfrm>
            <a:prstGeom prst="line">
              <a:avLst/>
            </a:prstGeom>
            <a:noFill/>
            <a:ln w="9360">
              <a:solidFill>
                <a:srgbClr val="000000"/>
              </a:solidFill>
              <a:round/>
              <a:headEnd/>
              <a:tailEnd/>
            </a:ln>
            <a:extLst>
              <a:ext uri="{909E8E84-426E-40DD-AFC4-6F175D3DCCD1}">
                <a14:hiddenFill xmlns:a14="http://schemas.microsoft.com/office/drawing/2010/main">
                  <a:noFill/>
                </a14:hiddenFill>
              </a:ext>
            </a:extLst>
          </p:spPr>
          <p:txBody>
            <a:bodyPr/>
            <a:lstStyle/>
            <a:p>
              <a:endParaRPr lang="es-PE">
                <a:ln>
                  <a:solidFill>
                    <a:srgbClr val="FFFF00"/>
                  </a:solidFill>
                </a:ln>
                <a:solidFill>
                  <a:srgbClr val="FFFF00"/>
                </a:solidFill>
              </a:endParaRPr>
            </a:p>
          </p:txBody>
        </p:sp>
        <p:sp>
          <p:nvSpPr>
            <p:cNvPr id="20" name="Line 35"/>
            <p:cNvSpPr>
              <a:spLocks noChangeShapeType="1"/>
            </p:cNvSpPr>
            <p:nvPr/>
          </p:nvSpPr>
          <p:spPr bwMode="auto">
            <a:xfrm>
              <a:off x="4883" y="927"/>
              <a:ext cx="1" cy="288"/>
            </a:xfrm>
            <a:prstGeom prst="line">
              <a:avLst/>
            </a:prstGeom>
            <a:noFill/>
            <a:ln w="936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s-PE">
                <a:ln>
                  <a:solidFill>
                    <a:srgbClr val="FFFF00"/>
                  </a:solidFill>
                </a:ln>
                <a:solidFill>
                  <a:srgbClr val="FFFF00"/>
                </a:solidFill>
              </a:endParaRPr>
            </a:p>
          </p:txBody>
        </p:sp>
        <p:sp>
          <p:nvSpPr>
            <p:cNvPr id="21" name="Line 36"/>
            <p:cNvSpPr>
              <a:spLocks noChangeShapeType="1"/>
            </p:cNvSpPr>
            <p:nvPr/>
          </p:nvSpPr>
          <p:spPr bwMode="auto">
            <a:xfrm>
              <a:off x="4883" y="1455"/>
              <a:ext cx="1" cy="288"/>
            </a:xfrm>
            <a:prstGeom prst="line">
              <a:avLst/>
            </a:prstGeom>
            <a:noFill/>
            <a:ln w="9360">
              <a:solidFill>
                <a:srgbClr val="000000"/>
              </a:solidFill>
              <a:round/>
              <a:headEnd/>
              <a:tailEnd/>
            </a:ln>
            <a:extLst>
              <a:ext uri="{909E8E84-426E-40DD-AFC4-6F175D3DCCD1}">
                <a14:hiddenFill xmlns:a14="http://schemas.microsoft.com/office/drawing/2010/main">
                  <a:noFill/>
                </a14:hiddenFill>
              </a:ext>
            </a:extLst>
          </p:spPr>
          <p:txBody>
            <a:bodyPr/>
            <a:lstStyle/>
            <a:p>
              <a:endParaRPr lang="es-PE">
                <a:ln>
                  <a:solidFill>
                    <a:srgbClr val="FFFF00"/>
                  </a:solidFill>
                </a:ln>
                <a:solidFill>
                  <a:srgbClr val="FFFF00"/>
                </a:solidFill>
              </a:endParaRPr>
            </a:p>
          </p:txBody>
        </p:sp>
        <p:sp>
          <p:nvSpPr>
            <p:cNvPr id="22" name="Line 37"/>
            <p:cNvSpPr>
              <a:spLocks noChangeShapeType="1"/>
            </p:cNvSpPr>
            <p:nvPr/>
          </p:nvSpPr>
          <p:spPr bwMode="auto">
            <a:xfrm flipH="1">
              <a:off x="4162" y="1743"/>
              <a:ext cx="722" cy="1"/>
            </a:xfrm>
            <a:prstGeom prst="line">
              <a:avLst/>
            </a:prstGeom>
            <a:noFill/>
            <a:ln w="936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s-PE">
                <a:ln>
                  <a:solidFill>
                    <a:srgbClr val="FFFF00"/>
                  </a:solidFill>
                </a:ln>
                <a:solidFill>
                  <a:srgbClr val="FFFF00"/>
                </a:solidFill>
              </a:endParaRPr>
            </a:p>
          </p:txBody>
        </p:sp>
        <p:sp>
          <p:nvSpPr>
            <p:cNvPr id="23" name="Text Box 38"/>
            <p:cNvSpPr txBox="1">
              <a:spLocks noChangeArrowheads="1"/>
            </p:cNvSpPr>
            <p:nvPr/>
          </p:nvSpPr>
          <p:spPr bwMode="auto">
            <a:xfrm>
              <a:off x="4595" y="639"/>
              <a:ext cx="288" cy="2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5pPr>
              <a:lvl6pPr fontAlgn="base">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6pPr>
              <a:lvl7pPr fontAlgn="base">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7pPr>
              <a:lvl8pPr fontAlgn="base">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8pPr>
              <a:lvl9pPr fontAlgn="base">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9pPr>
            </a:lstStyle>
            <a:p>
              <a:pPr eaLnBrk="0" hangingPunct="0">
                <a:lnSpc>
                  <a:spcPct val="102000"/>
                </a:lnSpc>
                <a:spcBef>
                  <a:spcPts val="1250"/>
                </a:spcBef>
                <a:buClr>
                  <a:srgbClr val="000000"/>
                </a:buClr>
                <a:buSzPct val="100000"/>
                <a:buFont typeface="Times New Roman" pitchFamily="18" charset="0"/>
                <a:buNone/>
              </a:pPr>
              <a:r>
                <a:rPr lang="en-GB" sz="2000">
                  <a:ln>
                    <a:solidFill>
                      <a:srgbClr val="FFFF00"/>
                    </a:solidFill>
                  </a:ln>
                  <a:solidFill>
                    <a:srgbClr val="FFFF00"/>
                  </a:solidFill>
                </a:rPr>
                <a:t>no</a:t>
              </a:r>
            </a:p>
          </p:txBody>
        </p:sp>
        <p:sp>
          <p:nvSpPr>
            <p:cNvPr id="24" name="Text Box 39"/>
            <p:cNvSpPr txBox="1">
              <a:spLocks noChangeArrowheads="1"/>
            </p:cNvSpPr>
            <p:nvPr/>
          </p:nvSpPr>
          <p:spPr bwMode="auto">
            <a:xfrm>
              <a:off x="3395" y="639"/>
              <a:ext cx="336" cy="2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5pPr>
              <a:lvl6pPr fontAlgn="base">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6pPr>
              <a:lvl7pPr fontAlgn="base">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7pPr>
              <a:lvl8pPr fontAlgn="base">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8pPr>
              <a:lvl9pPr fontAlgn="base">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9pPr>
            </a:lstStyle>
            <a:p>
              <a:pPr eaLnBrk="0" hangingPunct="0">
                <a:lnSpc>
                  <a:spcPct val="102000"/>
                </a:lnSpc>
                <a:spcBef>
                  <a:spcPts val="1250"/>
                </a:spcBef>
                <a:buClr>
                  <a:srgbClr val="000000"/>
                </a:buClr>
                <a:buSzPct val="100000"/>
                <a:buFont typeface="Times New Roman" pitchFamily="18" charset="0"/>
                <a:buNone/>
              </a:pPr>
              <a:r>
                <a:rPr lang="en-GB" sz="2000">
                  <a:ln>
                    <a:solidFill>
                      <a:srgbClr val="FFFF00"/>
                    </a:solidFill>
                  </a:ln>
                  <a:solidFill>
                    <a:srgbClr val="FFFF00"/>
                  </a:solidFill>
                </a:rPr>
                <a:t>sí</a:t>
              </a:r>
            </a:p>
          </p:txBody>
        </p:sp>
        <p:sp>
          <p:nvSpPr>
            <p:cNvPr id="25" name="AutoShape 40"/>
            <p:cNvSpPr>
              <a:spLocks noChangeArrowheads="1"/>
            </p:cNvSpPr>
            <p:nvPr/>
          </p:nvSpPr>
          <p:spPr bwMode="auto">
            <a:xfrm>
              <a:off x="2699" y="1188"/>
              <a:ext cx="945" cy="182"/>
            </a:xfrm>
            <a:prstGeom prst="roundRect">
              <a:avLst>
                <a:gd name="adj" fmla="val 417"/>
              </a:avLst>
            </a:prstGeom>
            <a:solidFill>
              <a:srgbClr val="C0C0C0"/>
            </a:solidFill>
            <a:ln w="9360">
              <a:solidFill>
                <a:srgbClr val="000000"/>
              </a:solidFill>
              <a:round/>
              <a:headEnd/>
              <a:tailEnd/>
            </a:ln>
          </p:spPr>
          <p:txBody>
            <a:bodyPr lIns="0" tIns="0" rIns="0" bIns="0" anchor="ctr" anchorCtr="1">
              <a:spAutoFit/>
            </a:bodyPr>
            <a:lstStyle/>
            <a:p>
              <a:pPr algn="ctr" eaLnBrk="0" hangingPunct="0">
                <a:lnSpc>
                  <a:spcPct val="102000"/>
                </a:lnSpc>
                <a:buClr>
                  <a:srgbClr val="000000"/>
                </a:buClr>
                <a:buSzPct val="100000"/>
                <a:buFont typeface="Times New Roman" pitchFamily="18"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a:ln>
                    <a:solidFill>
                      <a:srgbClr val="FFFF00"/>
                    </a:solidFill>
                  </a:ln>
                  <a:solidFill>
                    <a:srgbClr val="FFFF00"/>
                  </a:solidFill>
                </a:rPr>
                <a:t>Actividad 1</a:t>
              </a:r>
            </a:p>
          </p:txBody>
        </p:sp>
        <p:sp>
          <p:nvSpPr>
            <p:cNvPr id="26" name="Line 41"/>
            <p:cNvSpPr>
              <a:spLocks noChangeShapeType="1"/>
            </p:cNvSpPr>
            <p:nvPr/>
          </p:nvSpPr>
          <p:spPr bwMode="auto">
            <a:xfrm>
              <a:off x="3299" y="927"/>
              <a:ext cx="480" cy="1"/>
            </a:xfrm>
            <a:prstGeom prst="line">
              <a:avLst/>
            </a:prstGeom>
            <a:noFill/>
            <a:ln w="9360">
              <a:solidFill>
                <a:srgbClr val="000000"/>
              </a:solidFill>
              <a:round/>
              <a:headEnd/>
              <a:tailEnd/>
            </a:ln>
            <a:extLst>
              <a:ext uri="{909E8E84-426E-40DD-AFC4-6F175D3DCCD1}">
                <a14:hiddenFill xmlns:a14="http://schemas.microsoft.com/office/drawing/2010/main">
                  <a:noFill/>
                </a14:hiddenFill>
              </a:ext>
            </a:extLst>
          </p:spPr>
          <p:txBody>
            <a:bodyPr/>
            <a:lstStyle/>
            <a:p>
              <a:endParaRPr lang="es-PE">
                <a:ln>
                  <a:solidFill>
                    <a:srgbClr val="FFFF00"/>
                  </a:solidFill>
                </a:ln>
                <a:solidFill>
                  <a:srgbClr val="FFFF00"/>
                </a:solidFill>
              </a:endParaRPr>
            </a:p>
          </p:txBody>
        </p:sp>
        <p:sp>
          <p:nvSpPr>
            <p:cNvPr id="27" name="Line 42"/>
            <p:cNvSpPr>
              <a:spLocks noChangeShapeType="1"/>
            </p:cNvSpPr>
            <p:nvPr/>
          </p:nvSpPr>
          <p:spPr bwMode="auto">
            <a:xfrm>
              <a:off x="3299" y="927"/>
              <a:ext cx="1" cy="240"/>
            </a:xfrm>
            <a:prstGeom prst="line">
              <a:avLst/>
            </a:prstGeom>
            <a:noFill/>
            <a:ln w="936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s-PE">
                <a:ln>
                  <a:solidFill>
                    <a:srgbClr val="FFFF00"/>
                  </a:solidFill>
                </a:ln>
                <a:solidFill>
                  <a:srgbClr val="FFFF00"/>
                </a:solidFill>
              </a:endParaRPr>
            </a:p>
          </p:txBody>
        </p:sp>
        <p:sp>
          <p:nvSpPr>
            <p:cNvPr id="28" name="Line 43"/>
            <p:cNvSpPr>
              <a:spLocks noChangeShapeType="1"/>
            </p:cNvSpPr>
            <p:nvPr/>
          </p:nvSpPr>
          <p:spPr bwMode="auto">
            <a:xfrm>
              <a:off x="3299" y="1407"/>
              <a:ext cx="1" cy="336"/>
            </a:xfrm>
            <a:prstGeom prst="line">
              <a:avLst/>
            </a:prstGeom>
            <a:noFill/>
            <a:ln w="9360">
              <a:solidFill>
                <a:srgbClr val="000000"/>
              </a:solidFill>
              <a:round/>
              <a:headEnd/>
              <a:tailEnd/>
            </a:ln>
            <a:extLst>
              <a:ext uri="{909E8E84-426E-40DD-AFC4-6F175D3DCCD1}">
                <a14:hiddenFill xmlns:a14="http://schemas.microsoft.com/office/drawing/2010/main">
                  <a:noFill/>
                </a14:hiddenFill>
              </a:ext>
            </a:extLst>
          </p:spPr>
          <p:txBody>
            <a:bodyPr/>
            <a:lstStyle/>
            <a:p>
              <a:endParaRPr lang="es-PE">
                <a:ln>
                  <a:solidFill>
                    <a:srgbClr val="FFFF00"/>
                  </a:solidFill>
                </a:ln>
                <a:solidFill>
                  <a:srgbClr val="FFFF00"/>
                </a:solidFill>
              </a:endParaRPr>
            </a:p>
          </p:txBody>
        </p:sp>
        <p:sp>
          <p:nvSpPr>
            <p:cNvPr id="29" name="Line 44"/>
            <p:cNvSpPr>
              <a:spLocks noChangeShapeType="1"/>
            </p:cNvSpPr>
            <p:nvPr/>
          </p:nvSpPr>
          <p:spPr bwMode="auto">
            <a:xfrm>
              <a:off x="3299" y="1743"/>
              <a:ext cx="864" cy="1"/>
            </a:xfrm>
            <a:prstGeom prst="line">
              <a:avLst/>
            </a:prstGeom>
            <a:noFill/>
            <a:ln w="936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s-PE">
                <a:ln>
                  <a:solidFill>
                    <a:srgbClr val="FFFF00"/>
                  </a:solidFill>
                </a:ln>
                <a:solidFill>
                  <a:srgbClr val="FFFF00"/>
                </a:solidFill>
              </a:endParaRPr>
            </a:p>
          </p:txBody>
        </p:sp>
        <p:sp>
          <p:nvSpPr>
            <p:cNvPr id="30" name="AutoShape 45"/>
            <p:cNvSpPr>
              <a:spLocks noChangeArrowheads="1"/>
            </p:cNvSpPr>
            <p:nvPr/>
          </p:nvSpPr>
          <p:spPr bwMode="auto">
            <a:xfrm>
              <a:off x="4504" y="1232"/>
              <a:ext cx="945" cy="182"/>
            </a:xfrm>
            <a:prstGeom prst="roundRect">
              <a:avLst>
                <a:gd name="adj" fmla="val 417"/>
              </a:avLst>
            </a:prstGeom>
            <a:solidFill>
              <a:srgbClr val="C0C0C0"/>
            </a:solidFill>
            <a:ln w="9360">
              <a:solidFill>
                <a:srgbClr val="000000"/>
              </a:solidFill>
              <a:round/>
              <a:headEnd/>
              <a:tailEnd/>
            </a:ln>
          </p:spPr>
          <p:txBody>
            <a:bodyPr lIns="0" tIns="0" rIns="0" bIns="0" anchor="ctr" anchorCtr="1">
              <a:spAutoFit/>
            </a:bodyPr>
            <a:lstStyle/>
            <a:p>
              <a:pPr algn="ctr" eaLnBrk="0" hangingPunct="0">
                <a:lnSpc>
                  <a:spcPct val="102000"/>
                </a:lnSpc>
                <a:buClr>
                  <a:srgbClr val="000000"/>
                </a:buClr>
                <a:buSzPct val="100000"/>
                <a:buFont typeface="Times New Roman" pitchFamily="18"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a:ln>
                    <a:solidFill>
                      <a:srgbClr val="FFFF00"/>
                    </a:solidFill>
                  </a:ln>
                  <a:solidFill>
                    <a:srgbClr val="FFFF00"/>
                  </a:solidFill>
                </a:rPr>
                <a:t>Actividad 2</a:t>
              </a:r>
            </a:p>
          </p:txBody>
        </p:sp>
      </p:grpSp>
      <p:grpSp>
        <p:nvGrpSpPr>
          <p:cNvPr id="33" name="Group 49"/>
          <p:cNvGrpSpPr>
            <a:grpSpLocks/>
          </p:cNvGrpSpPr>
          <p:nvPr/>
        </p:nvGrpSpPr>
        <p:grpSpPr bwMode="auto">
          <a:xfrm>
            <a:off x="2535238" y="3429000"/>
            <a:ext cx="1220787" cy="1677988"/>
            <a:chOff x="116" y="1589"/>
            <a:chExt cx="769" cy="1057"/>
          </a:xfrm>
        </p:grpSpPr>
        <p:grpSp>
          <p:nvGrpSpPr>
            <p:cNvPr id="34" name="Group 50"/>
            <p:cNvGrpSpPr>
              <a:grpSpLocks/>
            </p:cNvGrpSpPr>
            <p:nvPr/>
          </p:nvGrpSpPr>
          <p:grpSpPr bwMode="auto">
            <a:xfrm>
              <a:off x="116" y="1877"/>
              <a:ext cx="769" cy="769"/>
              <a:chOff x="116" y="1877"/>
              <a:chExt cx="769" cy="769"/>
            </a:xfrm>
          </p:grpSpPr>
          <p:sp>
            <p:nvSpPr>
              <p:cNvPr id="36" name="Freeform 51"/>
              <p:cNvSpPr>
                <a:spLocks noChangeArrowheads="1"/>
              </p:cNvSpPr>
              <p:nvPr/>
            </p:nvSpPr>
            <p:spPr bwMode="auto">
              <a:xfrm>
                <a:off x="116" y="1877"/>
                <a:ext cx="769" cy="769"/>
              </a:xfrm>
              <a:custGeom>
                <a:avLst/>
                <a:gdLst>
                  <a:gd name="T0" fmla="*/ 1694 w 3389"/>
                  <a:gd name="T1" fmla="*/ 0 h 3389"/>
                  <a:gd name="T2" fmla="*/ 3388 w 3389"/>
                  <a:gd name="T3" fmla="*/ 1694 h 3389"/>
                  <a:gd name="T4" fmla="*/ 1694 w 3389"/>
                  <a:gd name="T5" fmla="*/ 3388 h 3389"/>
                  <a:gd name="T6" fmla="*/ 0 w 3389"/>
                  <a:gd name="T7" fmla="*/ 1694 h 3389"/>
                  <a:gd name="T8" fmla="*/ 1694 w 3389"/>
                  <a:gd name="T9" fmla="*/ 0 h 3389"/>
                </a:gdLst>
                <a:ahLst/>
                <a:cxnLst>
                  <a:cxn ang="0">
                    <a:pos x="T0" y="T1"/>
                  </a:cxn>
                  <a:cxn ang="0">
                    <a:pos x="T2" y="T3"/>
                  </a:cxn>
                  <a:cxn ang="0">
                    <a:pos x="T4" y="T5"/>
                  </a:cxn>
                  <a:cxn ang="0">
                    <a:pos x="T6" y="T7"/>
                  </a:cxn>
                  <a:cxn ang="0">
                    <a:pos x="T8" y="T9"/>
                  </a:cxn>
                </a:cxnLst>
                <a:rect l="0" t="0" r="r" b="b"/>
                <a:pathLst>
                  <a:path w="3389" h="3389">
                    <a:moveTo>
                      <a:pt x="1694" y="0"/>
                    </a:moveTo>
                    <a:lnTo>
                      <a:pt x="3388" y="1694"/>
                    </a:lnTo>
                    <a:lnTo>
                      <a:pt x="1694" y="3388"/>
                    </a:lnTo>
                    <a:lnTo>
                      <a:pt x="0" y="1694"/>
                    </a:lnTo>
                    <a:lnTo>
                      <a:pt x="1694" y="0"/>
                    </a:lnTo>
                  </a:path>
                </a:pathLst>
              </a:custGeom>
              <a:solidFill>
                <a:srgbClr val="B2B2B2"/>
              </a:solidFill>
              <a:ln w="9360">
                <a:solidFill>
                  <a:srgbClr val="000000"/>
                </a:solidFill>
                <a:round/>
                <a:headEnd/>
                <a:tailEnd/>
              </a:ln>
            </p:spPr>
            <p:txBody>
              <a:bodyPr wrap="none" anchor="ctr"/>
              <a:lstStyle/>
              <a:p>
                <a:endParaRPr lang="es-PE">
                  <a:solidFill>
                    <a:srgbClr val="FFFF00"/>
                  </a:solidFill>
                </a:endParaRPr>
              </a:p>
            </p:txBody>
          </p:sp>
          <p:sp>
            <p:nvSpPr>
              <p:cNvPr id="37" name="Text Box 52"/>
              <p:cNvSpPr txBox="1">
                <a:spLocks noChangeArrowheads="1"/>
              </p:cNvSpPr>
              <p:nvPr/>
            </p:nvSpPr>
            <p:spPr bwMode="auto">
              <a:xfrm>
                <a:off x="140" y="2142"/>
                <a:ext cx="720" cy="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5pPr>
                <a:lvl6pPr fontAlgn="base">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6pPr>
                <a:lvl7pPr fontAlgn="base">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7pPr>
                <a:lvl8pPr fontAlgn="base">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8pPr>
                <a:lvl9pPr fontAlgn="base">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9pPr>
              </a:lstStyle>
              <a:p>
                <a:pPr algn="ctr" eaLnBrk="0" hangingPunct="0">
                  <a:lnSpc>
                    <a:spcPct val="102000"/>
                  </a:lnSpc>
                  <a:buClr>
                    <a:srgbClr val="000000"/>
                  </a:buClr>
                  <a:buSzPct val="100000"/>
                  <a:buFont typeface="Times New Roman" pitchFamily="18" charset="0"/>
                  <a:buNone/>
                </a:pPr>
                <a:r>
                  <a:rPr lang="en-GB" sz="1800" dirty="0">
                    <a:solidFill>
                      <a:srgbClr val="FFFF00"/>
                    </a:solidFill>
                  </a:rPr>
                  <a:t>Condición</a:t>
                </a:r>
              </a:p>
            </p:txBody>
          </p:sp>
        </p:grpSp>
        <p:sp>
          <p:nvSpPr>
            <p:cNvPr id="35" name="Line 53"/>
            <p:cNvSpPr>
              <a:spLocks noChangeShapeType="1"/>
            </p:cNvSpPr>
            <p:nvPr/>
          </p:nvSpPr>
          <p:spPr bwMode="auto">
            <a:xfrm>
              <a:off x="500" y="1589"/>
              <a:ext cx="1" cy="288"/>
            </a:xfrm>
            <a:prstGeom prst="line">
              <a:avLst/>
            </a:prstGeom>
            <a:noFill/>
            <a:ln w="936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s-PE">
                <a:solidFill>
                  <a:srgbClr val="FFFF00"/>
                </a:solidFill>
              </a:endParaRPr>
            </a:p>
          </p:txBody>
        </p:sp>
      </p:grpSp>
      <p:sp>
        <p:nvSpPr>
          <p:cNvPr id="38" name="Text Box 54"/>
          <p:cNvSpPr txBox="1">
            <a:spLocks noChangeArrowheads="1"/>
          </p:cNvSpPr>
          <p:nvPr/>
        </p:nvSpPr>
        <p:spPr bwMode="auto">
          <a:xfrm>
            <a:off x="3192463" y="5091113"/>
            <a:ext cx="457200" cy="408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5pPr>
            <a:lvl6pPr fontAlgn="base">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6pPr>
            <a:lvl7pPr fontAlgn="base">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7pPr>
            <a:lvl8pPr fontAlgn="base">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8pPr>
            <a:lvl9pPr fontAlgn="base">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9pPr>
          </a:lstStyle>
          <a:p>
            <a:pPr eaLnBrk="0" hangingPunct="0">
              <a:lnSpc>
                <a:spcPct val="102000"/>
              </a:lnSpc>
              <a:spcBef>
                <a:spcPts val="1250"/>
              </a:spcBef>
              <a:buClr>
                <a:srgbClr val="000000"/>
              </a:buClr>
              <a:buSzPct val="100000"/>
              <a:buFont typeface="Times New Roman" pitchFamily="18" charset="0"/>
              <a:buNone/>
            </a:pPr>
            <a:r>
              <a:rPr lang="en-GB" sz="2000">
                <a:solidFill>
                  <a:srgbClr val="FFFF00"/>
                </a:solidFill>
              </a:rPr>
              <a:t>sí</a:t>
            </a:r>
          </a:p>
        </p:txBody>
      </p:sp>
      <p:sp>
        <p:nvSpPr>
          <p:cNvPr id="39" name="Text Box 55"/>
          <p:cNvSpPr txBox="1">
            <a:spLocks noChangeArrowheads="1"/>
          </p:cNvSpPr>
          <p:nvPr/>
        </p:nvSpPr>
        <p:spPr bwMode="auto">
          <a:xfrm>
            <a:off x="3640138" y="4129088"/>
            <a:ext cx="774700" cy="408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5pPr>
            <a:lvl6pPr fontAlgn="base">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6pPr>
            <a:lvl7pPr fontAlgn="base">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7pPr>
            <a:lvl8pPr fontAlgn="base">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8pPr>
            <a:lvl9pPr fontAlgn="base">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9pPr>
          </a:lstStyle>
          <a:p>
            <a:pPr eaLnBrk="0" hangingPunct="0">
              <a:lnSpc>
                <a:spcPct val="102000"/>
              </a:lnSpc>
              <a:spcBef>
                <a:spcPts val="1250"/>
              </a:spcBef>
              <a:buClr>
                <a:srgbClr val="000000"/>
              </a:buClr>
              <a:buSzPct val="100000"/>
              <a:buFont typeface="Times New Roman" pitchFamily="18" charset="0"/>
              <a:buNone/>
            </a:pPr>
            <a:r>
              <a:rPr lang="en-GB" sz="2000">
                <a:solidFill>
                  <a:srgbClr val="FFFF00"/>
                </a:solidFill>
              </a:rPr>
              <a:t>sino</a:t>
            </a:r>
          </a:p>
        </p:txBody>
      </p:sp>
      <p:grpSp>
        <p:nvGrpSpPr>
          <p:cNvPr id="40" name="Group 56"/>
          <p:cNvGrpSpPr>
            <a:grpSpLocks/>
          </p:cNvGrpSpPr>
          <p:nvPr/>
        </p:nvGrpSpPr>
        <p:grpSpPr bwMode="auto">
          <a:xfrm>
            <a:off x="4194175" y="3862388"/>
            <a:ext cx="1220788" cy="1220787"/>
            <a:chOff x="1161" y="1862"/>
            <a:chExt cx="769" cy="769"/>
          </a:xfrm>
        </p:grpSpPr>
        <p:sp>
          <p:nvSpPr>
            <p:cNvPr id="41" name="Freeform 57"/>
            <p:cNvSpPr>
              <a:spLocks noChangeArrowheads="1"/>
            </p:cNvSpPr>
            <p:nvPr/>
          </p:nvSpPr>
          <p:spPr bwMode="auto">
            <a:xfrm>
              <a:off x="1161" y="1862"/>
              <a:ext cx="769" cy="769"/>
            </a:xfrm>
            <a:custGeom>
              <a:avLst/>
              <a:gdLst>
                <a:gd name="T0" fmla="*/ 1694 w 3389"/>
                <a:gd name="T1" fmla="*/ 0 h 3389"/>
                <a:gd name="T2" fmla="*/ 3388 w 3389"/>
                <a:gd name="T3" fmla="*/ 1694 h 3389"/>
                <a:gd name="T4" fmla="*/ 1694 w 3389"/>
                <a:gd name="T5" fmla="*/ 3388 h 3389"/>
                <a:gd name="T6" fmla="*/ 0 w 3389"/>
                <a:gd name="T7" fmla="*/ 1694 h 3389"/>
                <a:gd name="T8" fmla="*/ 1694 w 3389"/>
                <a:gd name="T9" fmla="*/ 0 h 3389"/>
              </a:gdLst>
              <a:ahLst/>
              <a:cxnLst>
                <a:cxn ang="0">
                  <a:pos x="T0" y="T1"/>
                </a:cxn>
                <a:cxn ang="0">
                  <a:pos x="T2" y="T3"/>
                </a:cxn>
                <a:cxn ang="0">
                  <a:pos x="T4" y="T5"/>
                </a:cxn>
                <a:cxn ang="0">
                  <a:pos x="T6" y="T7"/>
                </a:cxn>
                <a:cxn ang="0">
                  <a:pos x="T8" y="T9"/>
                </a:cxn>
              </a:cxnLst>
              <a:rect l="0" t="0" r="r" b="b"/>
              <a:pathLst>
                <a:path w="3389" h="3389">
                  <a:moveTo>
                    <a:pt x="1694" y="0"/>
                  </a:moveTo>
                  <a:lnTo>
                    <a:pt x="3388" y="1694"/>
                  </a:lnTo>
                  <a:lnTo>
                    <a:pt x="1694" y="3388"/>
                  </a:lnTo>
                  <a:lnTo>
                    <a:pt x="0" y="1694"/>
                  </a:lnTo>
                  <a:lnTo>
                    <a:pt x="1694" y="0"/>
                  </a:lnTo>
                </a:path>
              </a:pathLst>
            </a:custGeom>
            <a:solidFill>
              <a:srgbClr val="B2B2B2"/>
            </a:solidFill>
            <a:ln w="9360">
              <a:solidFill>
                <a:srgbClr val="000000"/>
              </a:solidFill>
              <a:round/>
              <a:headEnd/>
              <a:tailEnd/>
            </a:ln>
          </p:spPr>
          <p:txBody>
            <a:bodyPr wrap="none" anchor="ctr"/>
            <a:lstStyle/>
            <a:p>
              <a:endParaRPr lang="es-PE">
                <a:solidFill>
                  <a:srgbClr val="FFFF00"/>
                </a:solidFill>
              </a:endParaRPr>
            </a:p>
          </p:txBody>
        </p:sp>
        <p:sp>
          <p:nvSpPr>
            <p:cNvPr id="42" name="Text Box 58"/>
            <p:cNvSpPr txBox="1">
              <a:spLocks noChangeArrowheads="1"/>
            </p:cNvSpPr>
            <p:nvPr/>
          </p:nvSpPr>
          <p:spPr bwMode="auto">
            <a:xfrm>
              <a:off x="1186" y="2127"/>
              <a:ext cx="720" cy="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5pPr>
              <a:lvl6pPr fontAlgn="base">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6pPr>
              <a:lvl7pPr fontAlgn="base">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7pPr>
              <a:lvl8pPr fontAlgn="base">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8pPr>
              <a:lvl9pPr fontAlgn="base">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9pPr>
            </a:lstStyle>
            <a:p>
              <a:pPr algn="ctr" eaLnBrk="0" hangingPunct="0">
                <a:lnSpc>
                  <a:spcPct val="102000"/>
                </a:lnSpc>
                <a:buClr>
                  <a:srgbClr val="000000"/>
                </a:buClr>
                <a:buSzPct val="100000"/>
                <a:buFont typeface="Times New Roman" pitchFamily="18" charset="0"/>
                <a:buNone/>
              </a:pPr>
              <a:r>
                <a:rPr lang="en-GB" sz="1800" dirty="0">
                  <a:solidFill>
                    <a:srgbClr val="FFFF00"/>
                  </a:solidFill>
                </a:rPr>
                <a:t>Condición</a:t>
              </a:r>
            </a:p>
          </p:txBody>
        </p:sp>
      </p:grpSp>
      <p:grpSp>
        <p:nvGrpSpPr>
          <p:cNvPr id="43" name="Group 59"/>
          <p:cNvGrpSpPr>
            <a:grpSpLocks/>
          </p:cNvGrpSpPr>
          <p:nvPr/>
        </p:nvGrpSpPr>
        <p:grpSpPr bwMode="auto">
          <a:xfrm>
            <a:off x="5792788" y="3862388"/>
            <a:ext cx="1220787" cy="1220787"/>
            <a:chOff x="2168" y="1862"/>
            <a:chExt cx="769" cy="769"/>
          </a:xfrm>
        </p:grpSpPr>
        <p:sp>
          <p:nvSpPr>
            <p:cNvPr id="44" name="Freeform 60"/>
            <p:cNvSpPr>
              <a:spLocks noChangeArrowheads="1"/>
            </p:cNvSpPr>
            <p:nvPr/>
          </p:nvSpPr>
          <p:spPr bwMode="auto">
            <a:xfrm>
              <a:off x="2168" y="1862"/>
              <a:ext cx="769" cy="769"/>
            </a:xfrm>
            <a:custGeom>
              <a:avLst/>
              <a:gdLst>
                <a:gd name="T0" fmla="*/ 1694 w 3389"/>
                <a:gd name="T1" fmla="*/ 0 h 3389"/>
                <a:gd name="T2" fmla="*/ 3388 w 3389"/>
                <a:gd name="T3" fmla="*/ 1694 h 3389"/>
                <a:gd name="T4" fmla="*/ 1694 w 3389"/>
                <a:gd name="T5" fmla="*/ 3388 h 3389"/>
                <a:gd name="T6" fmla="*/ 0 w 3389"/>
                <a:gd name="T7" fmla="*/ 1694 h 3389"/>
                <a:gd name="T8" fmla="*/ 1694 w 3389"/>
                <a:gd name="T9" fmla="*/ 0 h 3389"/>
              </a:gdLst>
              <a:ahLst/>
              <a:cxnLst>
                <a:cxn ang="0">
                  <a:pos x="T0" y="T1"/>
                </a:cxn>
                <a:cxn ang="0">
                  <a:pos x="T2" y="T3"/>
                </a:cxn>
                <a:cxn ang="0">
                  <a:pos x="T4" y="T5"/>
                </a:cxn>
                <a:cxn ang="0">
                  <a:pos x="T6" y="T7"/>
                </a:cxn>
                <a:cxn ang="0">
                  <a:pos x="T8" y="T9"/>
                </a:cxn>
              </a:cxnLst>
              <a:rect l="0" t="0" r="r" b="b"/>
              <a:pathLst>
                <a:path w="3389" h="3389">
                  <a:moveTo>
                    <a:pt x="1694" y="0"/>
                  </a:moveTo>
                  <a:lnTo>
                    <a:pt x="3388" y="1694"/>
                  </a:lnTo>
                  <a:lnTo>
                    <a:pt x="1694" y="3388"/>
                  </a:lnTo>
                  <a:lnTo>
                    <a:pt x="0" y="1694"/>
                  </a:lnTo>
                  <a:lnTo>
                    <a:pt x="1694" y="0"/>
                  </a:lnTo>
                </a:path>
              </a:pathLst>
            </a:custGeom>
            <a:solidFill>
              <a:srgbClr val="B2B2B2"/>
            </a:solidFill>
            <a:ln w="9360">
              <a:solidFill>
                <a:srgbClr val="000000"/>
              </a:solidFill>
              <a:round/>
              <a:headEnd/>
              <a:tailEnd/>
            </a:ln>
          </p:spPr>
          <p:txBody>
            <a:bodyPr wrap="none" anchor="ctr"/>
            <a:lstStyle/>
            <a:p>
              <a:endParaRPr lang="es-PE">
                <a:solidFill>
                  <a:srgbClr val="FFFF00"/>
                </a:solidFill>
              </a:endParaRPr>
            </a:p>
          </p:txBody>
        </p:sp>
        <p:sp>
          <p:nvSpPr>
            <p:cNvPr id="45" name="Text Box 61"/>
            <p:cNvSpPr txBox="1">
              <a:spLocks noChangeArrowheads="1"/>
            </p:cNvSpPr>
            <p:nvPr/>
          </p:nvSpPr>
          <p:spPr bwMode="auto">
            <a:xfrm>
              <a:off x="2193" y="2127"/>
              <a:ext cx="720" cy="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5pPr>
              <a:lvl6pPr fontAlgn="base">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6pPr>
              <a:lvl7pPr fontAlgn="base">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7pPr>
              <a:lvl8pPr fontAlgn="base">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8pPr>
              <a:lvl9pPr fontAlgn="base">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9pPr>
            </a:lstStyle>
            <a:p>
              <a:pPr algn="ctr" eaLnBrk="0" hangingPunct="0">
                <a:lnSpc>
                  <a:spcPct val="102000"/>
                </a:lnSpc>
                <a:buClr>
                  <a:srgbClr val="000000"/>
                </a:buClr>
                <a:buSzPct val="100000"/>
                <a:buFont typeface="Times New Roman" pitchFamily="18" charset="0"/>
                <a:buNone/>
              </a:pPr>
              <a:r>
                <a:rPr lang="en-GB" sz="1800" dirty="0">
                  <a:solidFill>
                    <a:srgbClr val="FFFF00"/>
                  </a:solidFill>
                </a:rPr>
                <a:t>Condición</a:t>
              </a:r>
            </a:p>
          </p:txBody>
        </p:sp>
      </p:grpSp>
      <p:sp>
        <p:nvSpPr>
          <p:cNvPr id="46" name="Line 62"/>
          <p:cNvSpPr>
            <a:spLocks noChangeShapeType="1"/>
          </p:cNvSpPr>
          <p:nvPr/>
        </p:nvSpPr>
        <p:spPr bwMode="auto">
          <a:xfrm>
            <a:off x="3141663" y="5095875"/>
            <a:ext cx="1587" cy="457200"/>
          </a:xfrm>
          <a:prstGeom prst="line">
            <a:avLst/>
          </a:prstGeom>
          <a:noFill/>
          <a:ln w="936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s-PE">
              <a:solidFill>
                <a:srgbClr val="FFFF00"/>
              </a:solidFill>
            </a:endParaRPr>
          </a:p>
        </p:txBody>
      </p:sp>
      <p:sp>
        <p:nvSpPr>
          <p:cNvPr id="47" name="Line 63"/>
          <p:cNvSpPr>
            <a:spLocks noChangeShapeType="1"/>
          </p:cNvSpPr>
          <p:nvPr/>
        </p:nvSpPr>
        <p:spPr bwMode="auto">
          <a:xfrm>
            <a:off x="4821238" y="5072063"/>
            <a:ext cx="1587" cy="457200"/>
          </a:xfrm>
          <a:prstGeom prst="line">
            <a:avLst/>
          </a:prstGeom>
          <a:noFill/>
          <a:ln w="936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s-PE">
              <a:solidFill>
                <a:srgbClr val="FFFF00"/>
              </a:solidFill>
            </a:endParaRPr>
          </a:p>
        </p:txBody>
      </p:sp>
      <p:sp>
        <p:nvSpPr>
          <p:cNvPr id="48" name="Line 64"/>
          <p:cNvSpPr>
            <a:spLocks noChangeShapeType="1"/>
          </p:cNvSpPr>
          <p:nvPr/>
        </p:nvSpPr>
        <p:spPr bwMode="auto">
          <a:xfrm>
            <a:off x="6419850" y="5072063"/>
            <a:ext cx="1588" cy="457200"/>
          </a:xfrm>
          <a:prstGeom prst="line">
            <a:avLst/>
          </a:prstGeom>
          <a:noFill/>
          <a:ln w="936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s-PE">
              <a:solidFill>
                <a:srgbClr val="FFFF00"/>
              </a:solidFill>
            </a:endParaRPr>
          </a:p>
        </p:txBody>
      </p:sp>
      <p:sp>
        <p:nvSpPr>
          <p:cNvPr id="49" name="Line 65"/>
          <p:cNvSpPr>
            <a:spLocks noChangeShapeType="1"/>
          </p:cNvSpPr>
          <p:nvPr/>
        </p:nvSpPr>
        <p:spPr bwMode="auto">
          <a:xfrm>
            <a:off x="5364163" y="4476750"/>
            <a:ext cx="441325" cy="1588"/>
          </a:xfrm>
          <a:prstGeom prst="line">
            <a:avLst/>
          </a:prstGeom>
          <a:noFill/>
          <a:ln w="9525">
            <a:solidFill>
              <a:srgbClr val="000000"/>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es-PE">
              <a:solidFill>
                <a:srgbClr val="FFFF00"/>
              </a:solidFill>
            </a:endParaRPr>
          </a:p>
        </p:txBody>
      </p:sp>
      <p:sp>
        <p:nvSpPr>
          <p:cNvPr id="50" name="Line 66"/>
          <p:cNvSpPr>
            <a:spLocks noChangeShapeType="1"/>
          </p:cNvSpPr>
          <p:nvPr/>
        </p:nvSpPr>
        <p:spPr bwMode="auto">
          <a:xfrm>
            <a:off x="3765550" y="4491038"/>
            <a:ext cx="428625" cy="1587"/>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s-PE">
              <a:solidFill>
                <a:srgbClr val="FFFF00"/>
              </a:solidFill>
            </a:endParaRPr>
          </a:p>
        </p:txBody>
      </p:sp>
      <p:sp>
        <p:nvSpPr>
          <p:cNvPr id="51" name="Freeform 67"/>
          <p:cNvSpPr>
            <a:spLocks/>
          </p:cNvSpPr>
          <p:nvPr/>
        </p:nvSpPr>
        <p:spPr bwMode="auto">
          <a:xfrm>
            <a:off x="6988175" y="4464050"/>
            <a:ext cx="754063" cy="1027113"/>
          </a:xfrm>
          <a:custGeom>
            <a:avLst/>
            <a:gdLst>
              <a:gd name="T0" fmla="*/ 0 w 2095"/>
              <a:gd name="T1" fmla="*/ 0 h 2853"/>
              <a:gd name="T2" fmla="*/ 2094 w 2095"/>
              <a:gd name="T3" fmla="*/ 0 h 2853"/>
              <a:gd name="T4" fmla="*/ 2094 w 2095"/>
              <a:gd name="T5" fmla="*/ 2852 h 2853"/>
            </a:gdLst>
            <a:ahLst/>
            <a:cxnLst>
              <a:cxn ang="0">
                <a:pos x="T0" y="T1"/>
              </a:cxn>
              <a:cxn ang="0">
                <a:pos x="T2" y="T3"/>
              </a:cxn>
              <a:cxn ang="0">
                <a:pos x="T4" y="T5"/>
              </a:cxn>
            </a:cxnLst>
            <a:rect l="0" t="0" r="r" b="b"/>
            <a:pathLst>
              <a:path w="2095" h="2853">
                <a:moveTo>
                  <a:pt x="0" y="0"/>
                </a:moveTo>
                <a:lnTo>
                  <a:pt x="2094" y="0"/>
                </a:lnTo>
                <a:lnTo>
                  <a:pt x="2094" y="2852"/>
                </a:lnTo>
              </a:path>
            </a:pathLst>
          </a:custGeom>
          <a:noFill/>
          <a:ln w="9525">
            <a:solidFill>
              <a:srgbClr val="000000"/>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es-PE">
              <a:solidFill>
                <a:srgbClr val="FFFF00"/>
              </a:solidFill>
            </a:endParaRPr>
          </a:p>
        </p:txBody>
      </p:sp>
      <p:sp>
        <p:nvSpPr>
          <p:cNvPr id="52" name="Text Box 68"/>
          <p:cNvSpPr txBox="1">
            <a:spLocks noChangeArrowheads="1"/>
          </p:cNvSpPr>
          <p:nvPr/>
        </p:nvSpPr>
        <p:spPr bwMode="auto">
          <a:xfrm>
            <a:off x="6981825" y="4116388"/>
            <a:ext cx="774700" cy="408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5pPr>
            <a:lvl6pPr fontAlgn="base">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6pPr>
            <a:lvl7pPr fontAlgn="base">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7pPr>
            <a:lvl8pPr fontAlgn="base">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8pPr>
            <a:lvl9pPr fontAlgn="base">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9pPr>
          </a:lstStyle>
          <a:p>
            <a:pPr eaLnBrk="0" hangingPunct="0">
              <a:lnSpc>
                <a:spcPct val="102000"/>
              </a:lnSpc>
              <a:spcBef>
                <a:spcPts val="1250"/>
              </a:spcBef>
              <a:buClr>
                <a:srgbClr val="000000"/>
              </a:buClr>
              <a:buSzPct val="100000"/>
              <a:buFont typeface="Times New Roman" pitchFamily="18" charset="0"/>
              <a:buNone/>
            </a:pPr>
            <a:r>
              <a:rPr lang="en-GB" sz="2000">
                <a:solidFill>
                  <a:srgbClr val="FFFF00"/>
                </a:solidFill>
              </a:rPr>
              <a:t>sino</a:t>
            </a:r>
          </a:p>
        </p:txBody>
      </p:sp>
      <p:sp>
        <p:nvSpPr>
          <p:cNvPr id="53" name="AutoShape 70"/>
          <p:cNvSpPr>
            <a:spLocks noChangeArrowheads="1"/>
          </p:cNvSpPr>
          <p:nvPr/>
        </p:nvSpPr>
        <p:spPr bwMode="auto">
          <a:xfrm>
            <a:off x="2492375" y="5581650"/>
            <a:ext cx="1311275" cy="288925"/>
          </a:xfrm>
          <a:prstGeom prst="roundRect">
            <a:avLst>
              <a:gd name="adj" fmla="val 468"/>
            </a:avLst>
          </a:prstGeom>
          <a:solidFill>
            <a:srgbClr val="00B8FF"/>
          </a:solidFill>
          <a:ln w="9525">
            <a:solidFill>
              <a:srgbClr val="000000"/>
            </a:solidFill>
            <a:round/>
            <a:headEnd/>
            <a:tailEnd/>
          </a:ln>
        </p:spPr>
        <p:txBody>
          <a:bodyPr lIns="0" tIns="0" rIns="0" bIns="0" anchor="ctr" anchorCtr="1">
            <a:spAutoFit/>
          </a:bodyPr>
          <a:lstStyle/>
          <a:p>
            <a:pPr eaLnBrk="0" hangingPunct="0">
              <a:lnSpc>
                <a:spcPct val="102000"/>
              </a:lnSpc>
              <a:buClr>
                <a:srgbClr val="000000"/>
              </a:buClr>
              <a:buSzPct val="100000"/>
              <a:buFont typeface="Times New Roman" pitchFamily="18"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a:solidFill>
                  <a:srgbClr val="FFFF00"/>
                </a:solidFill>
              </a:rPr>
              <a:t>Actividad 1</a:t>
            </a:r>
          </a:p>
        </p:txBody>
      </p:sp>
      <p:sp>
        <p:nvSpPr>
          <p:cNvPr id="54" name="AutoShape 71"/>
          <p:cNvSpPr>
            <a:spLocks noChangeArrowheads="1"/>
          </p:cNvSpPr>
          <p:nvPr/>
        </p:nvSpPr>
        <p:spPr bwMode="auto">
          <a:xfrm>
            <a:off x="7092950" y="5581650"/>
            <a:ext cx="1311275" cy="288925"/>
          </a:xfrm>
          <a:prstGeom prst="roundRect">
            <a:avLst>
              <a:gd name="adj" fmla="val 468"/>
            </a:avLst>
          </a:prstGeom>
          <a:solidFill>
            <a:srgbClr val="00B8FF"/>
          </a:solidFill>
          <a:ln w="9525">
            <a:solidFill>
              <a:srgbClr val="000000"/>
            </a:solidFill>
            <a:round/>
            <a:headEnd/>
            <a:tailEnd/>
          </a:ln>
        </p:spPr>
        <p:txBody>
          <a:bodyPr lIns="0" tIns="0" rIns="0" bIns="0" anchor="ctr" anchorCtr="1">
            <a:spAutoFit/>
          </a:bodyPr>
          <a:lstStyle/>
          <a:p>
            <a:pPr eaLnBrk="0" hangingPunct="0">
              <a:lnSpc>
                <a:spcPct val="102000"/>
              </a:lnSpc>
              <a:buClr>
                <a:srgbClr val="000000"/>
              </a:buClr>
              <a:buSzPct val="100000"/>
              <a:buFont typeface="Times New Roman" pitchFamily="18"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a:solidFill>
                  <a:srgbClr val="FFFF00"/>
                </a:solidFill>
              </a:rPr>
              <a:t>Avtividad n</a:t>
            </a:r>
          </a:p>
        </p:txBody>
      </p:sp>
      <p:sp>
        <p:nvSpPr>
          <p:cNvPr id="55" name="AutoShape 72"/>
          <p:cNvSpPr>
            <a:spLocks noChangeArrowheads="1"/>
          </p:cNvSpPr>
          <p:nvPr/>
        </p:nvSpPr>
        <p:spPr bwMode="auto">
          <a:xfrm>
            <a:off x="5708650" y="5581650"/>
            <a:ext cx="1311275" cy="288925"/>
          </a:xfrm>
          <a:prstGeom prst="roundRect">
            <a:avLst>
              <a:gd name="adj" fmla="val 468"/>
            </a:avLst>
          </a:prstGeom>
          <a:solidFill>
            <a:srgbClr val="00B8FF"/>
          </a:solidFill>
          <a:ln w="9525">
            <a:solidFill>
              <a:srgbClr val="000000"/>
            </a:solidFill>
            <a:round/>
            <a:headEnd/>
            <a:tailEnd/>
          </a:ln>
        </p:spPr>
        <p:txBody>
          <a:bodyPr lIns="0" tIns="0" rIns="0" bIns="0" anchor="ctr" anchorCtr="1">
            <a:spAutoFit/>
          </a:bodyPr>
          <a:lstStyle/>
          <a:p>
            <a:pPr eaLnBrk="0" hangingPunct="0">
              <a:lnSpc>
                <a:spcPct val="102000"/>
              </a:lnSpc>
              <a:buClr>
                <a:srgbClr val="000000"/>
              </a:buClr>
              <a:buSzPct val="100000"/>
              <a:buFont typeface="Times New Roman" pitchFamily="18"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a:solidFill>
                  <a:srgbClr val="FFFF00"/>
                </a:solidFill>
              </a:rPr>
              <a:t>Actividad n-1</a:t>
            </a:r>
          </a:p>
        </p:txBody>
      </p:sp>
      <p:sp>
        <p:nvSpPr>
          <p:cNvPr id="56" name="AutoShape 73"/>
          <p:cNvSpPr>
            <a:spLocks noChangeArrowheads="1"/>
          </p:cNvSpPr>
          <p:nvPr/>
        </p:nvSpPr>
        <p:spPr bwMode="auto">
          <a:xfrm>
            <a:off x="3960813" y="5580063"/>
            <a:ext cx="1311275" cy="288925"/>
          </a:xfrm>
          <a:prstGeom prst="roundRect">
            <a:avLst>
              <a:gd name="adj" fmla="val 468"/>
            </a:avLst>
          </a:prstGeom>
          <a:solidFill>
            <a:srgbClr val="00B8FF"/>
          </a:solidFill>
          <a:ln w="9525">
            <a:solidFill>
              <a:srgbClr val="000000"/>
            </a:solidFill>
            <a:round/>
            <a:headEnd/>
            <a:tailEnd/>
          </a:ln>
        </p:spPr>
        <p:txBody>
          <a:bodyPr lIns="0" tIns="0" rIns="0" bIns="0" anchor="ctr" anchorCtr="1">
            <a:spAutoFit/>
          </a:bodyPr>
          <a:lstStyle/>
          <a:p>
            <a:pPr eaLnBrk="0" hangingPunct="0">
              <a:lnSpc>
                <a:spcPct val="102000"/>
              </a:lnSpc>
              <a:buClr>
                <a:srgbClr val="000000"/>
              </a:buClr>
              <a:buSzPct val="100000"/>
              <a:buFont typeface="Times New Roman" pitchFamily="18"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a:solidFill>
                  <a:srgbClr val="FFFF00"/>
                </a:solidFill>
              </a:rPr>
              <a:t>Actividad 2</a:t>
            </a:r>
          </a:p>
        </p:txBody>
      </p:sp>
      <p:sp>
        <p:nvSpPr>
          <p:cNvPr id="57" name="Text Box 74"/>
          <p:cNvSpPr txBox="1">
            <a:spLocks noChangeArrowheads="1"/>
          </p:cNvSpPr>
          <p:nvPr/>
        </p:nvSpPr>
        <p:spPr bwMode="auto">
          <a:xfrm>
            <a:off x="4935538" y="5078413"/>
            <a:ext cx="457200" cy="408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5pPr>
            <a:lvl6pPr fontAlgn="base">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6pPr>
            <a:lvl7pPr fontAlgn="base">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7pPr>
            <a:lvl8pPr fontAlgn="base">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8pPr>
            <a:lvl9pPr fontAlgn="base">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9pPr>
          </a:lstStyle>
          <a:p>
            <a:pPr eaLnBrk="0" hangingPunct="0">
              <a:lnSpc>
                <a:spcPct val="102000"/>
              </a:lnSpc>
              <a:spcBef>
                <a:spcPts val="1250"/>
              </a:spcBef>
              <a:buClr>
                <a:srgbClr val="000000"/>
              </a:buClr>
              <a:buSzPct val="100000"/>
              <a:buFont typeface="Times New Roman" pitchFamily="18" charset="0"/>
              <a:buNone/>
            </a:pPr>
            <a:r>
              <a:rPr lang="en-GB" sz="2000">
                <a:solidFill>
                  <a:srgbClr val="FFFF00"/>
                </a:solidFill>
              </a:rPr>
              <a:t>sí</a:t>
            </a:r>
          </a:p>
        </p:txBody>
      </p:sp>
      <p:sp>
        <p:nvSpPr>
          <p:cNvPr id="58" name="Text Box 75"/>
          <p:cNvSpPr txBox="1">
            <a:spLocks noChangeArrowheads="1"/>
          </p:cNvSpPr>
          <p:nvPr/>
        </p:nvSpPr>
        <p:spPr bwMode="auto">
          <a:xfrm>
            <a:off x="6494463" y="5065713"/>
            <a:ext cx="457200" cy="408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5pPr>
            <a:lvl6pPr fontAlgn="base">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6pPr>
            <a:lvl7pPr fontAlgn="base">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7pPr>
            <a:lvl8pPr fontAlgn="base">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8pPr>
            <a:lvl9pPr fontAlgn="base">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9pPr>
          </a:lstStyle>
          <a:p>
            <a:pPr eaLnBrk="0" hangingPunct="0">
              <a:lnSpc>
                <a:spcPct val="102000"/>
              </a:lnSpc>
              <a:spcBef>
                <a:spcPts val="1250"/>
              </a:spcBef>
              <a:buClr>
                <a:srgbClr val="000000"/>
              </a:buClr>
              <a:buSzPct val="100000"/>
              <a:buFont typeface="Times New Roman" pitchFamily="18" charset="0"/>
              <a:buNone/>
            </a:pPr>
            <a:r>
              <a:rPr lang="en-GB" sz="2000">
                <a:solidFill>
                  <a:srgbClr val="FFFF00"/>
                </a:solidFill>
              </a:rPr>
              <a:t>sí</a:t>
            </a:r>
          </a:p>
        </p:txBody>
      </p:sp>
      <p:sp>
        <p:nvSpPr>
          <p:cNvPr id="59" name="Line 76"/>
          <p:cNvSpPr>
            <a:spLocks noChangeShapeType="1"/>
          </p:cNvSpPr>
          <p:nvPr/>
        </p:nvSpPr>
        <p:spPr bwMode="auto">
          <a:xfrm>
            <a:off x="3154363" y="5881688"/>
            <a:ext cx="1587" cy="441325"/>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s-PE">
              <a:solidFill>
                <a:srgbClr val="FFFF00"/>
              </a:solidFill>
            </a:endParaRPr>
          </a:p>
        </p:txBody>
      </p:sp>
      <p:sp>
        <p:nvSpPr>
          <p:cNvPr id="60" name="Line 77"/>
          <p:cNvSpPr>
            <a:spLocks noChangeShapeType="1"/>
          </p:cNvSpPr>
          <p:nvPr/>
        </p:nvSpPr>
        <p:spPr bwMode="auto">
          <a:xfrm>
            <a:off x="7602538" y="5922963"/>
            <a:ext cx="1587" cy="441325"/>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s-PE">
              <a:solidFill>
                <a:srgbClr val="FFFF00"/>
              </a:solidFill>
            </a:endParaRPr>
          </a:p>
        </p:txBody>
      </p:sp>
      <p:sp>
        <p:nvSpPr>
          <p:cNvPr id="61" name="Line 78"/>
          <p:cNvSpPr>
            <a:spLocks noChangeShapeType="1"/>
          </p:cNvSpPr>
          <p:nvPr/>
        </p:nvSpPr>
        <p:spPr bwMode="auto">
          <a:xfrm>
            <a:off x="6370638" y="5922963"/>
            <a:ext cx="1587" cy="441325"/>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s-PE">
              <a:solidFill>
                <a:srgbClr val="FFFF00"/>
              </a:solidFill>
            </a:endParaRPr>
          </a:p>
        </p:txBody>
      </p:sp>
      <p:sp>
        <p:nvSpPr>
          <p:cNvPr id="62" name="Line 79"/>
          <p:cNvSpPr>
            <a:spLocks noChangeShapeType="1"/>
          </p:cNvSpPr>
          <p:nvPr/>
        </p:nvSpPr>
        <p:spPr bwMode="auto">
          <a:xfrm>
            <a:off x="4598988" y="5910263"/>
            <a:ext cx="1587" cy="441325"/>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s-PE">
              <a:solidFill>
                <a:srgbClr val="FFFF00"/>
              </a:solidFill>
            </a:endParaRPr>
          </a:p>
        </p:txBody>
      </p:sp>
      <p:sp>
        <p:nvSpPr>
          <p:cNvPr id="63" name="Freeform 80"/>
          <p:cNvSpPr>
            <a:spLocks noChangeArrowheads="1"/>
          </p:cNvSpPr>
          <p:nvPr/>
        </p:nvSpPr>
        <p:spPr bwMode="auto">
          <a:xfrm>
            <a:off x="3167063" y="6348413"/>
            <a:ext cx="4445000" cy="1587"/>
          </a:xfrm>
          <a:custGeom>
            <a:avLst/>
            <a:gdLst>
              <a:gd name="T0" fmla="*/ 0 w 12349"/>
              <a:gd name="T1" fmla="*/ 0 h 1"/>
              <a:gd name="T2" fmla="*/ 12348 w 12349"/>
              <a:gd name="T3" fmla="*/ 0 h 1"/>
              <a:gd name="T4" fmla="*/ 0 w 12349"/>
              <a:gd name="T5" fmla="*/ 0 h 1"/>
            </a:gdLst>
            <a:ahLst/>
            <a:cxnLst>
              <a:cxn ang="0">
                <a:pos x="T0" y="T1"/>
              </a:cxn>
              <a:cxn ang="0">
                <a:pos x="T2" y="T3"/>
              </a:cxn>
              <a:cxn ang="0">
                <a:pos x="T4" y="T5"/>
              </a:cxn>
            </a:cxnLst>
            <a:rect l="0" t="0" r="r" b="b"/>
            <a:pathLst>
              <a:path w="12349" h="1">
                <a:moveTo>
                  <a:pt x="0" y="0"/>
                </a:moveTo>
                <a:lnTo>
                  <a:pt x="12348" y="0"/>
                </a:lnTo>
                <a:lnTo>
                  <a:pt x="0" y="0"/>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s-PE">
              <a:solidFill>
                <a:srgbClr val="FFFF00"/>
              </a:solidFill>
            </a:endParaRPr>
          </a:p>
        </p:txBody>
      </p:sp>
      <p:sp>
        <p:nvSpPr>
          <p:cNvPr id="64" name="Line 81"/>
          <p:cNvSpPr>
            <a:spLocks noChangeShapeType="1"/>
          </p:cNvSpPr>
          <p:nvPr/>
        </p:nvSpPr>
        <p:spPr bwMode="auto">
          <a:xfrm>
            <a:off x="5353050" y="6364288"/>
            <a:ext cx="11113" cy="341312"/>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s-PE">
              <a:solidFill>
                <a:srgbClr val="FFFF00"/>
              </a:solidFill>
            </a:endParaRPr>
          </a:p>
        </p:txBody>
      </p:sp>
      <p:sp>
        <p:nvSpPr>
          <p:cNvPr id="65" name="Text Box 85"/>
          <p:cNvSpPr txBox="1">
            <a:spLocks noChangeArrowheads="1"/>
          </p:cNvSpPr>
          <p:nvPr/>
        </p:nvSpPr>
        <p:spPr bwMode="auto">
          <a:xfrm>
            <a:off x="376238" y="425450"/>
            <a:ext cx="11303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s-ES_tradnl">
                <a:solidFill>
                  <a:srgbClr val="FFFF00"/>
                </a:solidFill>
              </a:rPr>
              <a:t>Simple:</a:t>
            </a:r>
            <a:endParaRPr lang="es-ES">
              <a:solidFill>
                <a:srgbClr val="FFFF00"/>
              </a:solidFill>
            </a:endParaRPr>
          </a:p>
        </p:txBody>
      </p:sp>
      <p:sp>
        <p:nvSpPr>
          <p:cNvPr id="66" name="Text Box 86"/>
          <p:cNvSpPr txBox="1">
            <a:spLocks noChangeArrowheads="1"/>
          </p:cNvSpPr>
          <p:nvPr/>
        </p:nvSpPr>
        <p:spPr bwMode="auto">
          <a:xfrm>
            <a:off x="4500563" y="379413"/>
            <a:ext cx="10128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s-ES_tradnl">
                <a:solidFill>
                  <a:srgbClr val="FFFF00"/>
                </a:solidFill>
              </a:rPr>
              <a:t>Doble:</a:t>
            </a:r>
            <a:endParaRPr lang="es-ES">
              <a:solidFill>
                <a:srgbClr val="FFFF00"/>
              </a:solidFill>
            </a:endParaRPr>
          </a:p>
        </p:txBody>
      </p:sp>
      <p:sp>
        <p:nvSpPr>
          <p:cNvPr id="67" name="Text Box 87"/>
          <p:cNvSpPr txBox="1">
            <a:spLocks noChangeArrowheads="1"/>
          </p:cNvSpPr>
          <p:nvPr/>
        </p:nvSpPr>
        <p:spPr bwMode="auto">
          <a:xfrm>
            <a:off x="1403350" y="3476625"/>
            <a:ext cx="13160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s-ES_tradnl">
                <a:solidFill>
                  <a:srgbClr val="FFFF00"/>
                </a:solidFill>
              </a:rPr>
              <a:t>Múltiple:</a:t>
            </a:r>
            <a:endParaRPr lang="es-ES">
              <a:solidFill>
                <a:srgbClr val="FFFF00"/>
              </a:solidFill>
            </a:endParaRPr>
          </a:p>
        </p:txBody>
      </p:sp>
      <p:sp>
        <p:nvSpPr>
          <p:cNvPr id="68" name="Line 88"/>
          <p:cNvSpPr>
            <a:spLocks noChangeShapeType="1"/>
          </p:cNvSpPr>
          <p:nvPr/>
        </p:nvSpPr>
        <p:spPr bwMode="auto">
          <a:xfrm>
            <a:off x="5364163" y="5734050"/>
            <a:ext cx="287337" cy="0"/>
          </a:xfrm>
          <a:prstGeom prst="line">
            <a:avLst/>
          </a:prstGeom>
          <a:noFill/>
          <a:ln w="222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PE">
              <a:solidFill>
                <a:srgbClr val="FFFF00"/>
              </a:solidFill>
            </a:endParaRPr>
          </a:p>
        </p:txBody>
      </p:sp>
    </p:spTree>
    <p:extLst>
      <p:ext uri="{BB962C8B-B14F-4D97-AF65-F5344CB8AC3E}">
        <p14:creationId xmlns:p14="http://schemas.microsoft.com/office/powerpoint/2010/main" val="1719471704"/>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304800" y="48502"/>
            <a:ext cx="8610600" cy="539750"/>
          </a:xfrm>
          <a:prstGeom prst="rect">
            <a:avLst/>
          </a:prstGeom>
        </p:spPr>
        <p:txBody>
          <a:bodyPr/>
          <a:lstStyle>
            <a:lvl1pPr algn="ctr" rtl="0" eaLnBrk="1" fontAlgn="base" hangingPunct="1">
              <a:spcBef>
                <a:spcPct val="0"/>
              </a:spcBef>
              <a:spcAft>
                <a:spcPct val="0"/>
              </a:spcAft>
              <a:defRPr sz="4400" b="1">
                <a:solidFill>
                  <a:schemeClr val="accent1"/>
                </a:solidFill>
                <a:latin typeface="+mj-lt"/>
                <a:ea typeface="+mj-ea"/>
                <a:cs typeface="+mj-cs"/>
              </a:defRPr>
            </a:lvl1pPr>
            <a:lvl2pPr algn="ctr" rtl="0" eaLnBrk="1" fontAlgn="base" hangingPunct="1">
              <a:spcBef>
                <a:spcPct val="0"/>
              </a:spcBef>
              <a:spcAft>
                <a:spcPct val="0"/>
              </a:spcAft>
              <a:defRPr sz="4400" b="1">
                <a:solidFill>
                  <a:schemeClr val="accent1"/>
                </a:solidFill>
                <a:latin typeface="Times New Roman" pitchFamily="18" charset="0"/>
              </a:defRPr>
            </a:lvl2pPr>
            <a:lvl3pPr algn="ctr" rtl="0" eaLnBrk="1" fontAlgn="base" hangingPunct="1">
              <a:spcBef>
                <a:spcPct val="0"/>
              </a:spcBef>
              <a:spcAft>
                <a:spcPct val="0"/>
              </a:spcAft>
              <a:defRPr sz="4400" b="1">
                <a:solidFill>
                  <a:schemeClr val="accent1"/>
                </a:solidFill>
                <a:latin typeface="Times New Roman" pitchFamily="18" charset="0"/>
              </a:defRPr>
            </a:lvl3pPr>
            <a:lvl4pPr algn="ctr" rtl="0" eaLnBrk="1" fontAlgn="base" hangingPunct="1">
              <a:spcBef>
                <a:spcPct val="0"/>
              </a:spcBef>
              <a:spcAft>
                <a:spcPct val="0"/>
              </a:spcAft>
              <a:defRPr sz="4400" b="1">
                <a:solidFill>
                  <a:schemeClr val="accent1"/>
                </a:solidFill>
                <a:latin typeface="Times New Roman" pitchFamily="18" charset="0"/>
              </a:defRPr>
            </a:lvl4pPr>
            <a:lvl5pPr algn="ctr" rtl="0" eaLnBrk="1" fontAlgn="base" hangingPunct="1">
              <a:spcBef>
                <a:spcPct val="0"/>
              </a:spcBef>
              <a:spcAft>
                <a:spcPct val="0"/>
              </a:spcAft>
              <a:defRPr sz="4400" b="1">
                <a:solidFill>
                  <a:schemeClr val="accent1"/>
                </a:solidFill>
                <a:latin typeface="Times New Roman" pitchFamily="18" charset="0"/>
              </a:defRPr>
            </a:lvl5pPr>
            <a:lvl6pPr marL="457200" algn="ctr" rtl="0" eaLnBrk="1" fontAlgn="base" hangingPunct="1">
              <a:spcBef>
                <a:spcPct val="0"/>
              </a:spcBef>
              <a:spcAft>
                <a:spcPct val="0"/>
              </a:spcAft>
              <a:defRPr sz="4400" b="1">
                <a:solidFill>
                  <a:schemeClr val="accent1"/>
                </a:solidFill>
                <a:latin typeface="Times New Roman" pitchFamily="18" charset="0"/>
              </a:defRPr>
            </a:lvl6pPr>
            <a:lvl7pPr marL="914400" algn="ctr" rtl="0" eaLnBrk="1" fontAlgn="base" hangingPunct="1">
              <a:spcBef>
                <a:spcPct val="0"/>
              </a:spcBef>
              <a:spcAft>
                <a:spcPct val="0"/>
              </a:spcAft>
              <a:defRPr sz="4400" b="1">
                <a:solidFill>
                  <a:schemeClr val="accent1"/>
                </a:solidFill>
                <a:latin typeface="Times New Roman" pitchFamily="18" charset="0"/>
              </a:defRPr>
            </a:lvl7pPr>
            <a:lvl8pPr marL="1371600" algn="ctr" rtl="0" eaLnBrk="1" fontAlgn="base" hangingPunct="1">
              <a:spcBef>
                <a:spcPct val="0"/>
              </a:spcBef>
              <a:spcAft>
                <a:spcPct val="0"/>
              </a:spcAft>
              <a:defRPr sz="4400" b="1">
                <a:solidFill>
                  <a:schemeClr val="accent1"/>
                </a:solidFill>
                <a:latin typeface="Times New Roman" pitchFamily="18" charset="0"/>
              </a:defRPr>
            </a:lvl8pPr>
            <a:lvl9pPr marL="1828800" algn="ctr" rtl="0" eaLnBrk="1" fontAlgn="base" hangingPunct="1">
              <a:spcBef>
                <a:spcPct val="0"/>
              </a:spcBef>
              <a:spcAft>
                <a:spcPct val="0"/>
              </a:spcAft>
              <a:defRPr sz="4400" b="1">
                <a:solidFill>
                  <a:schemeClr val="accent1"/>
                </a:solidFill>
                <a:latin typeface="Times New Roman" pitchFamily="18" charset="0"/>
              </a:defRPr>
            </a:lvl9pPr>
          </a:lstStyle>
          <a:p>
            <a:r>
              <a:rPr lang="en-US" sz="2800" dirty="0" smtClean="0">
                <a:solidFill>
                  <a:srgbClr val="FFFF00"/>
                </a:solidFill>
              </a:rPr>
              <a:t>Repetición </a:t>
            </a:r>
            <a:r>
              <a:rPr lang="en-US" sz="2800" dirty="0" err="1" smtClean="0">
                <a:solidFill>
                  <a:srgbClr val="FFFF00"/>
                </a:solidFill>
              </a:rPr>
              <a:t>Condicional</a:t>
            </a:r>
            <a:endParaRPr lang="en-US" sz="2800" dirty="0">
              <a:solidFill>
                <a:srgbClr val="FFFF00"/>
              </a:solidFill>
            </a:endParaRPr>
          </a:p>
        </p:txBody>
      </p:sp>
      <p:pic>
        <p:nvPicPr>
          <p:cNvPr id="3" name="Picture 5" descr="Fi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1042988" y="1268413"/>
            <a:ext cx="3225800" cy="4419600"/>
          </a:xfrm>
          <a:prstGeom prst="rect">
            <a:avLst/>
          </a:prstGeom>
        </p:spPr>
      </p:pic>
      <p:sp>
        <p:nvSpPr>
          <p:cNvPr id="4" name="AutoShape 7"/>
          <p:cNvSpPr>
            <a:spLocks noChangeArrowheads="1"/>
          </p:cNvSpPr>
          <p:nvPr/>
        </p:nvSpPr>
        <p:spPr bwMode="auto">
          <a:xfrm>
            <a:off x="6024563" y="2997200"/>
            <a:ext cx="1571625" cy="288925"/>
          </a:xfrm>
          <a:prstGeom prst="roundRect">
            <a:avLst>
              <a:gd name="adj" fmla="val 417"/>
            </a:avLst>
          </a:prstGeom>
          <a:solidFill>
            <a:srgbClr val="99CCFF"/>
          </a:solidFill>
          <a:ln w="9360">
            <a:solidFill>
              <a:srgbClr val="000000"/>
            </a:solidFill>
            <a:round/>
            <a:headEnd/>
            <a:tailEnd/>
          </a:ln>
        </p:spPr>
        <p:txBody>
          <a:bodyPr lIns="0" tIns="0" rIns="0" bIns="0" anchor="ctr" anchorCtr="1">
            <a:spAutoFit/>
          </a:bodyPr>
          <a:lstStyle/>
          <a:p>
            <a:pPr algn="ctr" eaLnBrk="0" hangingPunct="0">
              <a:lnSpc>
                <a:spcPct val="102000"/>
              </a:lnSpc>
              <a:buClr>
                <a:srgbClr val="000000"/>
              </a:buClr>
              <a:buSzPct val="100000"/>
              <a:buFont typeface="Times New Roman" pitchFamily="18"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a:t>activity</a:t>
            </a:r>
          </a:p>
        </p:txBody>
      </p:sp>
      <p:sp>
        <p:nvSpPr>
          <p:cNvPr id="5" name="Freeform 8"/>
          <p:cNvSpPr>
            <a:spLocks noChangeArrowheads="1"/>
          </p:cNvSpPr>
          <p:nvPr/>
        </p:nvSpPr>
        <p:spPr bwMode="auto">
          <a:xfrm>
            <a:off x="6156325" y="1268413"/>
            <a:ext cx="1439863" cy="1293812"/>
          </a:xfrm>
          <a:custGeom>
            <a:avLst/>
            <a:gdLst>
              <a:gd name="T0" fmla="*/ 1694 w 3389"/>
              <a:gd name="T1" fmla="*/ 0 h 3389"/>
              <a:gd name="T2" fmla="*/ 3388 w 3389"/>
              <a:gd name="T3" fmla="*/ 1694 h 3389"/>
              <a:gd name="T4" fmla="*/ 1694 w 3389"/>
              <a:gd name="T5" fmla="*/ 3388 h 3389"/>
              <a:gd name="T6" fmla="*/ 0 w 3389"/>
              <a:gd name="T7" fmla="*/ 1694 h 3389"/>
              <a:gd name="T8" fmla="*/ 1694 w 3389"/>
              <a:gd name="T9" fmla="*/ 0 h 3389"/>
            </a:gdLst>
            <a:ahLst/>
            <a:cxnLst>
              <a:cxn ang="0">
                <a:pos x="T0" y="T1"/>
              </a:cxn>
              <a:cxn ang="0">
                <a:pos x="T2" y="T3"/>
              </a:cxn>
              <a:cxn ang="0">
                <a:pos x="T4" y="T5"/>
              </a:cxn>
              <a:cxn ang="0">
                <a:pos x="T6" y="T7"/>
              </a:cxn>
              <a:cxn ang="0">
                <a:pos x="T8" y="T9"/>
              </a:cxn>
            </a:cxnLst>
            <a:rect l="0" t="0" r="r" b="b"/>
            <a:pathLst>
              <a:path w="3389" h="3389">
                <a:moveTo>
                  <a:pt x="1694" y="0"/>
                </a:moveTo>
                <a:lnTo>
                  <a:pt x="3388" y="1694"/>
                </a:lnTo>
                <a:lnTo>
                  <a:pt x="1694" y="3388"/>
                </a:lnTo>
                <a:lnTo>
                  <a:pt x="0" y="1694"/>
                </a:lnTo>
                <a:lnTo>
                  <a:pt x="1694" y="0"/>
                </a:lnTo>
              </a:path>
            </a:pathLst>
          </a:custGeom>
          <a:solidFill>
            <a:srgbClr val="99CCFF"/>
          </a:solidFill>
          <a:ln w="9360">
            <a:solidFill>
              <a:srgbClr val="000000"/>
            </a:solidFill>
            <a:round/>
            <a:headEnd/>
            <a:tailEnd/>
          </a:ln>
        </p:spPr>
        <p:txBody>
          <a:bodyPr wrap="none" anchor="ctr"/>
          <a:lstStyle/>
          <a:p>
            <a:endParaRPr lang="es-PE"/>
          </a:p>
        </p:txBody>
      </p:sp>
      <p:sp>
        <p:nvSpPr>
          <p:cNvPr id="6" name="Text Box 9"/>
          <p:cNvSpPr txBox="1">
            <a:spLocks noChangeArrowheads="1"/>
          </p:cNvSpPr>
          <p:nvPr/>
        </p:nvSpPr>
        <p:spPr bwMode="auto">
          <a:xfrm>
            <a:off x="6335713" y="1557338"/>
            <a:ext cx="1044575"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5pPr>
            <a:lvl6pPr fontAlgn="base">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6pPr>
            <a:lvl7pPr fontAlgn="base">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7pPr>
            <a:lvl8pPr fontAlgn="base">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8pPr>
            <a:lvl9pPr fontAlgn="base">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9pPr>
          </a:lstStyle>
          <a:p>
            <a:pPr algn="ctr" eaLnBrk="0" hangingPunct="0">
              <a:lnSpc>
                <a:spcPct val="102000"/>
              </a:lnSpc>
              <a:buClr>
                <a:srgbClr val="000000"/>
              </a:buClr>
              <a:buSzPct val="100000"/>
              <a:buFont typeface="Times New Roman" pitchFamily="18" charset="0"/>
              <a:buNone/>
            </a:pPr>
            <a:r>
              <a:rPr lang="en-GB" sz="1800"/>
              <a:t>Test</a:t>
            </a:r>
          </a:p>
          <a:p>
            <a:pPr algn="ctr" eaLnBrk="0" hangingPunct="0">
              <a:lnSpc>
                <a:spcPct val="102000"/>
              </a:lnSpc>
              <a:buClr>
                <a:srgbClr val="000000"/>
              </a:buClr>
              <a:buSzPct val="100000"/>
              <a:buFont typeface="Times New Roman" pitchFamily="18" charset="0"/>
              <a:buNone/>
            </a:pPr>
            <a:r>
              <a:rPr lang="en-GB" sz="1800"/>
              <a:t>condition</a:t>
            </a:r>
          </a:p>
        </p:txBody>
      </p:sp>
      <p:sp>
        <p:nvSpPr>
          <p:cNvPr id="7" name="Line 10"/>
          <p:cNvSpPr>
            <a:spLocks noChangeShapeType="1"/>
          </p:cNvSpPr>
          <p:nvPr/>
        </p:nvSpPr>
        <p:spPr bwMode="auto">
          <a:xfrm>
            <a:off x="6877050" y="811213"/>
            <a:ext cx="1588" cy="457200"/>
          </a:xfrm>
          <a:prstGeom prst="line">
            <a:avLst/>
          </a:prstGeom>
          <a:noFill/>
          <a:ln w="936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s-PE"/>
          </a:p>
        </p:txBody>
      </p:sp>
      <p:sp>
        <p:nvSpPr>
          <p:cNvPr id="8" name="Text Box 16"/>
          <p:cNvSpPr txBox="1">
            <a:spLocks noChangeArrowheads="1"/>
          </p:cNvSpPr>
          <p:nvPr/>
        </p:nvSpPr>
        <p:spPr bwMode="auto">
          <a:xfrm>
            <a:off x="6948488" y="2655888"/>
            <a:ext cx="574675"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5pPr>
            <a:lvl6pPr fontAlgn="base">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6pPr>
            <a:lvl7pPr fontAlgn="base">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7pPr>
            <a:lvl8pPr fontAlgn="base">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8pPr>
            <a:lvl9pPr fontAlgn="base">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9pPr>
          </a:lstStyle>
          <a:p>
            <a:pPr eaLnBrk="0" hangingPunct="0">
              <a:lnSpc>
                <a:spcPct val="102000"/>
              </a:lnSpc>
              <a:spcBef>
                <a:spcPts val="1250"/>
              </a:spcBef>
              <a:buClr>
                <a:srgbClr val="000000"/>
              </a:buClr>
              <a:buSzPct val="100000"/>
              <a:buFont typeface="Times New Roman" pitchFamily="18" charset="0"/>
              <a:buNone/>
            </a:pPr>
            <a:r>
              <a:rPr lang="en-GB" sz="1600"/>
              <a:t>true</a:t>
            </a:r>
          </a:p>
        </p:txBody>
      </p:sp>
      <p:sp>
        <p:nvSpPr>
          <p:cNvPr id="9" name="Text Box 17"/>
          <p:cNvSpPr txBox="1">
            <a:spLocks noChangeArrowheads="1"/>
          </p:cNvSpPr>
          <p:nvPr/>
        </p:nvSpPr>
        <p:spPr bwMode="auto">
          <a:xfrm>
            <a:off x="7596188" y="1544638"/>
            <a:ext cx="677862" cy="37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5pPr>
            <a:lvl6pPr fontAlgn="base">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6pPr>
            <a:lvl7pPr fontAlgn="base">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7pPr>
            <a:lvl8pPr fontAlgn="base">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8pPr>
            <a:lvl9pPr fontAlgn="base">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9pPr>
          </a:lstStyle>
          <a:p>
            <a:pPr eaLnBrk="0" hangingPunct="0">
              <a:lnSpc>
                <a:spcPct val="102000"/>
              </a:lnSpc>
              <a:spcBef>
                <a:spcPts val="1250"/>
              </a:spcBef>
              <a:buClr>
                <a:srgbClr val="000000"/>
              </a:buClr>
              <a:buSzPct val="100000"/>
              <a:buFont typeface="Times New Roman" pitchFamily="18" charset="0"/>
              <a:buNone/>
            </a:pPr>
            <a:r>
              <a:rPr lang="en-GB" sz="1800"/>
              <a:t>false</a:t>
            </a:r>
          </a:p>
        </p:txBody>
      </p:sp>
      <p:sp>
        <p:nvSpPr>
          <p:cNvPr id="10" name="Line 20"/>
          <p:cNvSpPr>
            <a:spLocks noChangeShapeType="1"/>
          </p:cNvSpPr>
          <p:nvPr/>
        </p:nvSpPr>
        <p:spPr bwMode="auto">
          <a:xfrm>
            <a:off x="6877050" y="2565400"/>
            <a:ext cx="0" cy="431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PE"/>
          </a:p>
        </p:txBody>
      </p:sp>
      <p:sp>
        <p:nvSpPr>
          <p:cNvPr id="11" name="Line 21"/>
          <p:cNvSpPr>
            <a:spLocks noChangeShapeType="1"/>
          </p:cNvSpPr>
          <p:nvPr/>
        </p:nvSpPr>
        <p:spPr bwMode="auto">
          <a:xfrm flipH="1">
            <a:off x="5724525" y="3141663"/>
            <a:ext cx="28733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PE"/>
          </a:p>
        </p:txBody>
      </p:sp>
      <p:sp>
        <p:nvSpPr>
          <p:cNvPr id="12" name="Line 22"/>
          <p:cNvSpPr>
            <a:spLocks noChangeShapeType="1"/>
          </p:cNvSpPr>
          <p:nvPr/>
        </p:nvSpPr>
        <p:spPr bwMode="auto">
          <a:xfrm flipV="1">
            <a:off x="5724525" y="981075"/>
            <a:ext cx="0" cy="21605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PE"/>
          </a:p>
        </p:txBody>
      </p:sp>
      <p:sp>
        <p:nvSpPr>
          <p:cNvPr id="13" name="Line 23"/>
          <p:cNvSpPr>
            <a:spLocks noChangeShapeType="1"/>
          </p:cNvSpPr>
          <p:nvPr/>
        </p:nvSpPr>
        <p:spPr bwMode="auto">
          <a:xfrm>
            <a:off x="5724525" y="981075"/>
            <a:ext cx="1152525"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PE"/>
          </a:p>
        </p:txBody>
      </p:sp>
      <p:sp>
        <p:nvSpPr>
          <p:cNvPr id="14" name="Line 27"/>
          <p:cNvSpPr>
            <a:spLocks noChangeShapeType="1"/>
          </p:cNvSpPr>
          <p:nvPr/>
        </p:nvSpPr>
        <p:spPr bwMode="auto">
          <a:xfrm>
            <a:off x="7596188" y="1916113"/>
            <a:ext cx="504825"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PE"/>
          </a:p>
        </p:txBody>
      </p:sp>
      <p:sp>
        <p:nvSpPr>
          <p:cNvPr id="15" name="Line 28"/>
          <p:cNvSpPr>
            <a:spLocks noChangeShapeType="1"/>
          </p:cNvSpPr>
          <p:nvPr/>
        </p:nvSpPr>
        <p:spPr bwMode="auto">
          <a:xfrm>
            <a:off x="8101013" y="1916113"/>
            <a:ext cx="0" cy="15843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PE"/>
          </a:p>
        </p:txBody>
      </p:sp>
      <p:sp>
        <p:nvSpPr>
          <p:cNvPr id="16" name="Line 29"/>
          <p:cNvSpPr>
            <a:spLocks noChangeShapeType="1"/>
          </p:cNvSpPr>
          <p:nvPr/>
        </p:nvSpPr>
        <p:spPr bwMode="auto">
          <a:xfrm flipH="1">
            <a:off x="6877050" y="3500438"/>
            <a:ext cx="122396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PE"/>
          </a:p>
        </p:txBody>
      </p:sp>
      <p:sp>
        <p:nvSpPr>
          <p:cNvPr id="17" name="Line 30"/>
          <p:cNvSpPr>
            <a:spLocks noChangeShapeType="1"/>
          </p:cNvSpPr>
          <p:nvPr/>
        </p:nvSpPr>
        <p:spPr bwMode="auto">
          <a:xfrm>
            <a:off x="6877050" y="3500438"/>
            <a:ext cx="0" cy="57626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PE"/>
          </a:p>
        </p:txBody>
      </p:sp>
    </p:spTree>
    <p:extLst>
      <p:ext uri="{BB962C8B-B14F-4D97-AF65-F5344CB8AC3E}">
        <p14:creationId xmlns:p14="http://schemas.microsoft.com/office/powerpoint/2010/main" val="46948123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bwMode="auto">
          <a:xfrm>
            <a:off x="606996" y="332656"/>
            <a:ext cx="7559675" cy="5935663"/>
          </a:xfrm>
          <a:prstGeom prst="rect">
            <a:avLst/>
          </a:prstGeom>
          <a:noFill/>
          <a:ln w="12700">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t" anchorCtr="0" compatLnSpc="1">
            <a:prstTxWarp prst="textNoShape">
              <a:avLst/>
            </a:prstTxWarp>
            <a:spAutoFit/>
          </a:bodyPr>
          <a:lstStyle>
            <a:lvl1pPr marL="342900" indent="-342900" algn="l" rtl="0" eaLnBrk="1" fontAlgn="base" hangingPunct="1">
              <a:spcBef>
                <a:spcPct val="20000"/>
              </a:spcBef>
              <a:spcAft>
                <a:spcPct val="0"/>
              </a:spcAft>
              <a:buSzPct val="10000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SzPct val="100000"/>
              <a:buChar char="–"/>
              <a:defRPr sz="2800">
                <a:solidFill>
                  <a:schemeClr val="tx1"/>
                </a:solidFill>
                <a:latin typeface="+mn-lt"/>
              </a:defRPr>
            </a:lvl2pPr>
            <a:lvl3pPr marL="1143000" indent="-228600" algn="l" rtl="0" eaLnBrk="1" fontAlgn="base" hangingPunct="1">
              <a:spcBef>
                <a:spcPct val="20000"/>
              </a:spcBef>
              <a:spcAft>
                <a:spcPct val="0"/>
              </a:spcAft>
              <a:buSzPct val="100000"/>
              <a:buChar char="•"/>
              <a:defRPr sz="2400">
                <a:solidFill>
                  <a:schemeClr val="tx1"/>
                </a:solidFill>
                <a:latin typeface="+mn-lt"/>
              </a:defRPr>
            </a:lvl3pPr>
            <a:lvl4pPr marL="1600200" indent="-228600" algn="l" rtl="0" eaLnBrk="1" fontAlgn="base" hangingPunct="1">
              <a:spcBef>
                <a:spcPct val="20000"/>
              </a:spcBef>
              <a:spcAft>
                <a:spcPct val="0"/>
              </a:spcAft>
              <a:buSzPct val="100000"/>
              <a:buChar char="–"/>
              <a:defRPr sz="2000">
                <a:solidFill>
                  <a:schemeClr val="tx1"/>
                </a:solidFill>
                <a:latin typeface="+mn-lt"/>
              </a:defRPr>
            </a:lvl4pPr>
            <a:lvl5pPr marL="2057400" indent="-228600" algn="l" rtl="0" eaLnBrk="1" fontAlgn="base" hangingPunct="1">
              <a:spcBef>
                <a:spcPct val="20000"/>
              </a:spcBef>
              <a:spcAft>
                <a:spcPct val="0"/>
              </a:spcAft>
              <a:buSzPct val="100000"/>
              <a:buChar char="•"/>
              <a:defRPr sz="2000">
                <a:solidFill>
                  <a:schemeClr val="tx1"/>
                </a:solidFill>
                <a:latin typeface="+mn-lt"/>
              </a:defRPr>
            </a:lvl5pPr>
            <a:lvl6pPr marL="2514600" indent="-228600" algn="l" rtl="0" eaLnBrk="1" fontAlgn="base" hangingPunct="1">
              <a:spcBef>
                <a:spcPct val="20000"/>
              </a:spcBef>
              <a:spcAft>
                <a:spcPct val="0"/>
              </a:spcAft>
              <a:buSzPct val="100000"/>
              <a:buChar char="•"/>
              <a:defRPr sz="2000">
                <a:solidFill>
                  <a:schemeClr val="tx1"/>
                </a:solidFill>
                <a:latin typeface="+mn-lt"/>
              </a:defRPr>
            </a:lvl6pPr>
            <a:lvl7pPr marL="2971800" indent="-228600" algn="l" rtl="0" eaLnBrk="1" fontAlgn="base" hangingPunct="1">
              <a:spcBef>
                <a:spcPct val="20000"/>
              </a:spcBef>
              <a:spcAft>
                <a:spcPct val="0"/>
              </a:spcAft>
              <a:buSzPct val="100000"/>
              <a:buChar char="•"/>
              <a:defRPr sz="2000">
                <a:solidFill>
                  <a:schemeClr val="tx1"/>
                </a:solidFill>
                <a:latin typeface="+mn-lt"/>
              </a:defRPr>
            </a:lvl7pPr>
            <a:lvl8pPr marL="3429000" indent="-228600" algn="l" rtl="0" eaLnBrk="1" fontAlgn="base" hangingPunct="1">
              <a:spcBef>
                <a:spcPct val="20000"/>
              </a:spcBef>
              <a:spcAft>
                <a:spcPct val="0"/>
              </a:spcAft>
              <a:buSzPct val="100000"/>
              <a:buChar char="•"/>
              <a:defRPr sz="2000">
                <a:solidFill>
                  <a:schemeClr val="tx1"/>
                </a:solidFill>
                <a:latin typeface="+mn-lt"/>
              </a:defRPr>
            </a:lvl8pPr>
            <a:lvl9pPr marL="3886200" indent="-228600" algn="l" rtl="0" eaLnBrk="1" fontAlgn="base" hangingPunct="1">
              <a:spcBef>
                <a:spcPct val="20000"/>
              </a:spcBef>
              <a:spcAft>
                <a:spcPct val="0"/>
              </a:spcAft>
              <a:buSzPct val="100000"/>
              <a:buChar char="•"/>
              <a:defRPr sz="2000">
                <a:solidFill>
                  <a:schemeClr val="tx1"/>
                </a:solidFill>
                <a:latin typeface="+mn-lt"/>
              </a:defRPr>
            </a:lvl9pPr>
          </a:lstStyle>
          <a:p>
            <a:pPr marL="0" indent="0" algn="just" hangingPunct="0">
              <a:spcBef>
                <a:spcPct val="0"/>
              </a:spcBef>
              <a:buSzPct val="45000"/>
              <a:buFont typeface="StarSymbol"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1600" b="1" dirty="0" smtClean="0">
                <a:latin typeface="Verdana;Bold" pitchFamily="32" charset="0"/>
              </a:rPr>
              <a:t>Ejemplo</a:t>
            </a:r>
            <a:r>
              <a:rPr lang="en-GB" sz="1600" b="1" dirty="0" smtClean="0">
                <a:latin typeface="Verdana" pitchFamily="32" charset="0"/>
              </a:rPr>
              <a:t>: Un sensor </a:t>
            </a:r>
            <a:r>
              <a:rPr lang="en-GB" sz="1600" b="1" dirty="0" err="1" smtClean="0">
                <a:latin typeface="Verdana" pitchFamily="32" charset="0"/>
              </a:rPr>
              <a:t>toma</a:t>
            </a:r>
            <a:r>
              <a:rPr lang="en-GB" sz="1600" b="1" dirty="0" smtClean="0">
                <a:latin typeface="Verdana" pitchFamily="32" charset="0"/>
              </a:rPr>
              <a:t> (lee) la </a:t>
            </a:r>
            <a:r>
              <a:rPr lang="en-GB" sz="1600" b="1" dirty="0" err="1" smtClean="0">
                <a:latin typeface="Verdana" pitchFamily="32" charset="0"/>
              </a:rPr>
              <a:t>temperatura</a:t>
            </a:r>
            <a:r>
              <a:rPr lang="en-GB" sz="1600" b="1" dirty="0" smtClean="0">
                <a:latin typeface="Verdana" pitchFamily="32" charset="0"/>
              </a:rPr>
              <a:t> </a:t>
            </a:r>
            <a:r>
              <a:rPr lang="en-GB" sz="1600" b="1" dirty="0" err="1" smtClean="0">
                <a:latin typeface="Verdana" pitchFamily="32" charset="0"/>
              </a:rPr>
              <a:t>ambiente</a:t>
            </a:r>
            <a:r>
              <a:rPr lang="en-GB" sz="1600" b="1" dirty="0" smtClean="0">
                <a:latin typeface="Verdana" pitchFamily="32" charset="0"/>
              </a:rPr>
              <a:t> y de </a:t>
            </a:r>
            <a:r>
              <a:rPr lang="en-GB" sz="1600" b="1" dirty="0" err="1" smtClean="0">
                <a:latin typeface="Verdana" pitchFamily="32" charset="0"/>
              </a:rPr>
              <a:t>acuerdo</a:t>
            </a:r>
            <a:r>
              <a:rPr lang="en-GB" sz="1600" b="1" dirty="0" smtClean="0">
                <a:latin typeface="Verdana" pitchFamily="32" charset="0"/>
              </a:rPr>
              <a:t> al </a:t>
            </a:r>
            <a:r>
              <a:rPr lang="en-GB" sz="1600" b="1" dirty="0" err="1" smtClean="0">
                <a:latin typeface="Verdana" pitchFamily="32" charset="0"/>
              </a:rPr>
              <a:t>rango</a:t>
            </a:r>
            <a:r>
              <a:rPr lang="en-GB" sz="1600" b="1" dirty="0" smtClean="0">
                <a:latin typeface="Verdana" pitchFamily="32" charset="0"/>
              </a:rPr>
              <a:t> en que se </a:t>
            </a:r>
            <a:r>
              <a:rPr lang="en-GB" sz="1600" b="1" dirty="0" err="1" smtClean="0">
                <a:latin typeface="Verdana" pitchFamily="32" charset="0"/>
              </a:rPr>
              <a:t>encuentre</a:t>
            </a:r>
            <a:r>
              <a:rPr lang="en-GB" sz="1600" b="1" dirty="0" smtClean="0">
                <a:latin typeface="Verdana" pitchFamily="32" charset="0"/>
              </a:rPr>
              <a:t>, </a:t>
            </a:r>
            <a:r>
              <a:rPr lang="en-GB" sz="1600" b="1" dirty="0" err="1" smtClean="0">
                <a:latin typeface="Verdana" pitchFamily="32" charset="0"/>
              </a:rPr>
              <a:t>debe</a:t>
            </a:r>
            <a:r>
              <a:rPr lang="en-GB" sz="1600" b="1" dirty="0" smtClean="0">
                <a:latin typeface="Verdana" pitchFamily="32" charset="0"/>
              </a:rPr>
              <a:t> </a:t>
            </a:r>
            <a:r>
              <a:rPr lang="en-GB" sz="1600" b="1" dirty="0" err="1" smtClean="0">
                <a:latin typeface="Verdana" pitchFamily="32" charset="0"/>
              </a:rPr>
              <a:t>emitir</a:t>
            </a:r>
            <a:r>
              <a:rPr lang="en-GB" sz="1600" b="1" dirty="0" smtClean="0">
                <a:latin typeface="Verdana" pitchFamily="32" charset="0"/>
              </a:rPr>
              <a:t> un </a:t>
            </a:r>
            <a:r>
              <a:rPr lang="en-GB" sz="1600" b="1" dirty="0" err="1" smtClean="0">
                <a:latin typeface="Verdana" pitchFamily="32" charset="0"/>
              </a:rPr>
              <a:t>mensaje</a:t>
            </a:r>
            <a:r>
              <a:rPr lang="en-GB" sz="1600" b="1" dirty="0" smtClean="0">
                <a:latin typeface="Verdana" pitchFamily="32" charset="0"/>
              </a:rPr>
              <a:t>. La </a:t>
            </a:r>
            <a:r>
              <a:rPr lang="en-GB" sz="1600" b="1" dirty="0" err="1" smtClean="0">
                <a:latin typeface="Verdana" pitchFamily="32" charset="0"/>
              </a:rPr>
              <a:t>escala</a:t>
            </a:r>
            <a:r>
              <a:rPr lang="en-GB" sz="1600" b="1" dirty="0" smtClean="0">
                <a:latin typeface="Verdana" pitchFamily="32" charset="0"/>
              </a:rPr>
              <a:t> es la siguiente:</a:t>
            </a:r>
          </a:p>
          <a:p>
            <a:pPr marL="0" indent="0" algn="just" hangingPunct="0">
              <a:spcBef>
                <a:spcPct val="0"/>
              </a:spcBef>
              <a:buSzPct val="45000"/>
              <a:buFont typeface="StarSymbol"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1600" b="1" i="1" dirty="0" smtClean="0">
                <a:latin typeface="Verdana" pitchFamily="32" charset="0"/>
              </a:rPr>
              <a:t>	Mayor que 100 </a:t>
            </a:r>
            <a:r>
              <a:rPr lang="en-GB" sz="1600" b="1" i="1" dirty="0" smtClean="0">
                <a:latin typeface="+Wingdings" charset="0"/>
              </a:rPr>
              <a:t> </a:t>
            </a:r>
            <a:r>
              <a:rPr lang="en-GB" sz="1600" b="1" i="1" dirty="0" smtClean="0">
                <a:latin typeface="Verdana" pitchFamily="32" charset="0"/>
              </a:rPr>
              <a:t>“</a:t>
            </a:r>
            <a:r>
              <a:rPr lang="en-GB" sz="1600" b="1" i="1" dirty="0" err="1" smtClean="0">
                <a:latin typeface="Verdana" pitchFamily="32" charset="0"/>
              </a:rPr>
              <a:t>Temperatura</a:t>
            </a:r>
            <a:r>
              <a:rPr lang="en-GB" sz="1600" b="1" i="1" dirty="0" smtClean="0">
                <a:latin typeface="Verdana" pitchFamily="32" charset="0"/>
              </a:rPr>
              <a:t> </a:t>
            </a:r>
            <a:r>
              <a:rPr lang="en-GB" sz="1600" b="1" i="1" dirty="0" err="1" smtClean="0">
                <a:latin typeface="Verdana" pitchFamily="32" charset="0"/>
              </a:rPr>
              <a:t>muy</a:t>
            </a:r>
            <a:r>
              <a:rPr lang="en-GB" sz="1600" b="1" i="1" dirty="0" smtClean="0">
                <a:latin typeface="Verdana" pitchFamily="32" charset="0"/>
              </a:rPr>
              <a:t> </a:t>
            </a:r>
            <a:r>
              <a:rPr lang="en-GB" sz="1600" b="1" i="1" dirty="0" err="1" smtClean="0">
                <a:latin typeface="Verdana" pitchFamily="32" charset="0"/>
              </a:rPr>
              <a:t>alta</a:t>
            </a:r>
            <a:r>
              <a:rPr lang="en-GB" sz="1600" b="1" i="1" dirty="0" smtClean="0">
                <a:latin typeface="Verdana" pitchFamily="32" charset="0"/>
              </a:rPr>
              <a:t> – Mal </a:t>
            </a:r>
            <a:r>
              <a:rPr lang="en-GB" sz="1600" b="1" i="1" dirty="0" err="1" smtClean="0">
                <a:latin typeface="Verdana" pitchFamily="32" charset="0"/>
              </a:rPr>
              <a:t>funcionamiento</a:t>
            </a:r>
            <a:r>
              <a:rPr lang="en-GB" sz="1600" b="1" i="1" dirty="0" smtClean="0">
                <a:latin typeface="Verdana" pitchFamily="32" charset="0"/>
              </a:rPr>
              <a:t>”</a:t>
            </a:r>
          </a:p>
          <a:p>
            <a:pPr marL="0" indent="0" hangingPunct="0">
              <a:spcBef>
                <a:spcPct val="0"/>
              </a:spcBef>
              <a:buSzPct val="45000"/>
              <a:buFont typeface="StarSymbol"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1600" b="1" i="1" dirty="0" smtClean="0">
                <a:latin typeface="Verdana" pitchFamily="32" charset="0"/>
              </a:rPr>
              <a:t>	Entre 91 y 100 </a:t>
            </a:r>
            <a:r>
              <a:rPr lang="en-GB" sz="1600" b="1" i="1" dirty="0" smtClean="0">
                <a:latin typeface="+Wingdings" charset="0"/>
              </a:rPr>
              <a:t> </a:t>
            </a:r>
            <a:r>
              <a:rPr lang="en-GB" sz="1600" b="1" i="1" dirty="0" smtClean="0">
                <a:latin typeface="Verdana" pitchFamily="32" charset="0"/>
              </a:rPr>
              <a:t>“</a:t>
            </a:r>
            <a:r>
              <a:rPr lang="en-GB" sz="1600" b="1" i="1" dirty="0" err="1" smtClean="0">
                <a:latin typeface="Verdana" pitchFamily="32" charset="0"/>
              </a:rPr>
              <a:t>Rango</a:t>
            </a:r>
            <a:r>
              <a:rPr lang="en-GB" sz="1600" b="1" i="1" dirty="0" smtClean="0">
                <a:latin typeface="Verdana" pitchFamily="32" charset="0"/>
              </a:rPr>
              <a:t> normal”</a:t>
            </a:r>
          </a:p>
          <a:p>
            <a:pPr marL="0" indent="0" hangingPunct="0">
              <a:spcBef>
                <a:spcPct val="0"/>
              </a:spcBef>
              <a:buSzPct val="45000"/>
              <a:buFont typeface="StarSymbol"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1600" b="1" i="1" dirty="0" smtClean="0">
                <a:latin typeface="Verdana" pitchFamily="32" charset="0"/>
              </a:rPr>
              <a:t>	Entre 51 y 90 </a:t>
            </a:r>
            <a:r>
              <a:rPr lang="en-GB" sz="1600" b="1" i="1" dirty="0" smtClean="0">
                <a:latin typeface="+Wingdings" charset="0"/>
              </a:rPr>
              <a:t> </a:t>
            </a:r>
            <a:r>
              <a:rPr lang="en-GB" sz="1600" b="1" i="1" dirty="0" smtClean="0">
                <a:latin typeface="Verdana" pitchFamily="32" charset="0"/>
              </a:rPr>
              <a:t>“</a:t>
            </a:r>
            <a:r>
              <a:rPr lang="en-GB" sz="1600" b="1" i="1" dirty="0" err="1" smtClean="0">
                <a:latin typeface="Verdana" pitchFamily="32" charset="0"/>
              </a:rPr>
              <a:t>Bajo</a:t>
            </a:r>
            <a:r>
              <a:rPr lang="en-GB" sz="1600" b="1" i="1" dirty="0" smtClean="0">
                <a:latin typeface="Verdana" pitchFamily="32" charset="0"/>
              </a:rPr>
              <a:t> el </a:t>
            </a:r>
            <a:r>
              <a:rPr lang="en-GB" sz="1600" b="1" i="1" dirty="0" err="1" smtClean="0">
                <a:latin typeface="Verdana" pitchFamily="32" charset="0"/>
              </a:rPr>
              <a:t>rango</a:t>
            </a:r>
            <a:r>
              <a:rPr lang="en-GB" sz="1600" b="1" i="1" dirty="0" smtClean="0">
                <a:latin typeface="Verdana" pitchFamily="32" charset="0"/>
              </a:rPr>
              <a:t> normal”</a:t>
            </a:r>
          </a:p>
          <a:p>
            <a:pPr marL="0" indent="0" hangingPunct="0">
              <a:spcBef>
                <a:spcPct val="0"/>
              </a:spcBef>
              <a:buSzPct val="45000"/>
              <a:buFont typeface="StarSymbol"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1600" b="1" i="1" dirty="0" smtClean="0">
                <a:latin typeface="Verdana" pitchFamily="32" charset="0"/>
              </a:rPr>
              <a:t>	</a:t>
            </a:r>
            <a:r>
              <a:rPr lang="en-GB" sz="1600" b="1" i="1" dirty="0" err="1" smtClean="0">
                <a:latin typeface="Verdana" pitchFamily="32" charset="0"/>
              </a:rPr>
              <a:t>Menor</a:t>
            </a:r>
            <a:r>
              <a:rPr lang="en-GB" sz="1600" b="1" i="1" dirty="0" smtClean="0">
                <a:latin typeface="Verdana" pitchFamily="32" charset="0"/>
              </a:rPr>
              <a:t> que 50 </a:t>
            </a:r>
            <a:r>
              <a:rPr lang="en-GB" sz="1600" b="1" i="1" dirty="0" smtClean="0">
                <a:latin typeface="+Wingdings" charset="0"/>
              </a:rPr>
              <a:t> </a:t>
            </a:r>
            <a:r>
              <a:rPr lang="en-GB" sz="1600" b="1" i="1" dirty="0" smtClean="0">
                <a:latin typeface="Verdana" pitchFamily="32" charset="0"/>
              </a:rPr>
              <a:t>“</a:t>
            </a:r>
            <a:r>
              <a:rPr lang="en-GB" sz="1600" b="1" i="1" dirty="0" err="1" smtClean="0">
                <a:latin typeface="Verdana" pitchFamily="32" charset="0"/>
              </a:rPr>
              <a:t>Muy</a:t>
            </a:r>
            <a:r>
              <a:rPr lang="en-GB" sz="1600" b="1" i="1" dirty="0" smtClean="0">
                <a:latin typeface="Verdana" pitchFamily="32" charset="0"/>
              </a:rPr>
              <a:t> </a:t>
            </a:r>
            <a:r>
              <a:rPr lang="en-GB" sz="1600" b="1" i="1" dirty="0" err="1" smtClean="0">
                <a:latin typeface="Verdana" pitchFamily="32" charset="0"/>
              </a:rPr>
              <a:t>frío</a:t>
            </a:r>
            <a:r>
              <a:rPr lang="en-GB" sz="1600" b="1" i="1" dirty="0" smtClean="0">
                <a:latin typeface="Verdana" pitchFamily="32" charset="0"/>
              </a:rPr>
              <a:t> – </a:t>
            </a:r>
            <a:r>
              <a:rPr lang="en-GB" sz="1600" b="1" i="1" dirty="0" err="1" smtClean="0">
                <a:latin typeface="Verdana" pitchFamily="32" charset="0"/>
              </a:rPr>
              <a:t>Apague</a:t>
            </a:r>
            <a:r>
              <a:rPr lang="en-GB" sz="1600" b="1" i="1" dirty="0" smtClean="0">
                <a:latin typeface="Verdana" pitchFamily="32" charset="0"/>
              </a:rPr>
              <a:t> el </a:t>
            </a:r>
            <a:r>
              <a:rPr lang="en-GB" sz="1600" b="1" i="1" dirty="0" err="1" smtClean="0">
                <a:latin typeface="Verdana" pitchFamily="32" charset="0"/>
              </a:rPr>
              <a:t>equipo</a:t>
            </a:r>
            <a:r>
              <a:rPr lang="en-GB" sz="1600" b="1" i="1" dirty="0" smtClean="0">
                <a:latin typeface="Verdana" pitchFamily="32" charset="0"/>
              </a:rPr>
              <a:t>”</a:t>
            </a:r>
          </a:p>
          <a:p>
            <a:pPr marL="0" indent="0" hangingPunct="0">
              <a:spcBef>
                <a:spcPct val="0"/>
              </a:spcBef>
              <a:buSzPct val="45000"/>
              <a:buFont typeface="StarSymbol"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GB" sz="1600" b="1" i="1" dirty="0" smtClean="0">
              <a:latin typeface="Verdana" pitchFamily="32" charset="0"/>
            </a:endParaRPr>
          </a:p>
          <a:p>
            <a:pPr marL="0" indent="0" hangingPunct="0">
              <a:spcBef>
                <a:spcPct val="0"/>
              </a:spcBef>
              <a:buSzPct val="45000"/>
              <a:buFont typeface="StarSymbol"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1400" b="1" dirty="0" smtClean="0">
                <a:latin typeface="Verdana;Bold" pitchFamily="32" charset="0"/>
              </a:rPr>
              <a:t>ALGORITMO </a:t>
            </a:r>
            <a:r>
              <a:rPr lang="en-GB" sz="1400" b="1" dirty="0" smtClean="0">
                <a:latin typeface="Verdana" pitchFamily="32" charset="0"/>
              </a:rPr>
              <a:t>Sensor</a:t>
            </a:r>
          </a:p>
          <a:p>
            <a:pPr marL="0" indent="0" hangingPunct="0">
              <a:spcBef>
                <a:spcPct val="0"/>
              </a:spcBef>
              <a:buSzPct val="45000"/>
              <a:buFont typeface="StarSymbol"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1400" b="1" dirty="0" smtClean="0">
                <a:latin typeface="Verdana" pitchFamily="32" charset="0"/>
              </a:rPr>
              <a:t>INICIO</a:t>
            </a:r>
          </a:p>
          <a:p>
            <a:pPr marL="0" indent="0" hangingPunct="0">
              <a:spcBef>
                <a:spcPct val="0"/>
              </a:spcBef>
              <a:buSzPct val="45000"/>
              <a:buFont typeface="StarSymbol"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1400" b="1" dirty="0" smtClean="0">
                <a:latin typeface="Verdana;Bold" pitchFamily="32" charset="0"/>
              </a:rPr>
              <a:t>LEER </a:t>
            </a:r>
            <a:r>
              <a:rPr lang="en-GB" sz="1400" b="1" dirty="0" err="1" smtClean="0">
                <a:latin typeface="Verdana" pitchFamily="32" charset="0"/>
              </a:rPr>
              <a:t>temperatura</a:t>
            </a:r>
            <a:endParaRPr lang="en-GB" sz="1400" b="1" dirty="0" smtClean="0">
              <a:latin typeface="Verdana" pitchFamily="32" charset="0"/>
            </a:endParaRPr>
          </a:p>
          <a:p>
            <a:pPr marL="0" indent="0" hangingPunct="0">
              <a:spcBef>
                <a:spcPct val="0"/>
              </a:spcBef>
              <a:buSzPct val="45000"/>
              <a:buFont typeface="StarSymbol"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1400" b="1" dirty="0" smtClean="0">
                <a:latin typeface="Verdana;Bold" pitchFamily="32" charset="0"/>
              </a:rPr>
              <a:t>SI </a:t>
            </a:r>
            <a:r>
              <a:rPr lang="en-GB" sz="1400" b="1" dirty="0" err="1" smtClean="0">
                <a:latin typeface="Verdana" pitchFamily="32" charset="0"/>
              </a:rPr>
              <a:t>temperatura</a:t>
            </a:r>
            <a:r>
              <a:rPr lang="en-GB" sz="1400" b="1" dirty="0" smtClean="0">
                <a:latin typeface="Verdana" pitchFamily="32" charset="0"/>
              </a:rPr>
              <a:t> &gt; 100 </a:t>
            </a:r>
            <a:r>
              <a:rPr lang="en-GB" sz="1400" b="1" dirty="0" smtClean="0">
                <a:latin typeface="Verdana;Bold" pitchFamily="32" charset="0"/>
              </a:rPr>
              <a:t>ENTONCES</a:t>
            </a:r>
          </a:p>
          <a:p>
            <a:pPr marL="0" indent="0" hangingPunct="0">
              <a:spcBef>
                <a:spcPct val="0"/>
              </a:spcBef>
              <a:buSzPct val="45000"/>
              <a:buFont typeface="StarSymbol"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1400" b="1" dirty="0" smtClean="0">
                <a:latin typeface="Verdana;Bold" pitchFamily="32" charset="0"/>
              </a:rPr>
              <a:t>	ESCRIBIR </a:t>
            </a:r>
            <a:r>
              <a:rPr lang="en-GB" sz="1400" b="1" dirty="0" smtClean="0">
                <a:latin typeface="Verdana" pitchFamily="32" charset="0"/>
              </a:rPr>
              <a:t>“</a:t>
            </a:r>
            <a:r>
              <a:rPr lang="en-GB" sz="1400" b="1" dirty="0" err="1" smtClean="0">
                <a:latin typeface="Verdana" pitchFamily="32" charset="0"/>
              </a:rPr>
              <a:t>Temperatura</a:t>
            </a:r>
            <a:r>
              <a:rPr lang="en-GB" sz="1400" b="1" dirty="0" smtClean="0">
                <a:latin typeface="Verdana" pitchFamily="32" charset="0"/>
              </a:rPr>
              <a:t> </a:t>
            </a:r>
            <a:r>
              <a:rPr lang="en-GB" sz="1400" b="1" dirty="0" err="1" smtClean="0">
                <a:latin typeface="Verdana" pitchFamily="32" charset="0"/>
              </a:rPr>
              <a:t>muy</a:t>
            </a:r>
            <a:r>
              <a:rPr lang="en-GB" sz="1400" b="1" dirty="0" smtClean="0">
                <a:latin typeface="Verdana" pitchFamily="32" charset="0"/>
              </a:rPr>
              <a:t> </a:t>
            </a:r>
            <a:r>
              <a:rPr lang="en-GB" sz="1400" b="1" dirty="0" err="1" smtClean="0">
                <a:latin typeface="Verdana" pitchFamily="32" charset="0"/>
              </a:rPr>
              <a:t>alta</a:t>
            </a:r>
            <a:r>
              <a:rPr lang="en-GB" sz="1400" b="1" dirty="0" smtClean="0">
                <a:latin typeface="Verdana" pitchFamily="32" charset="0"/>
              </a:rPr>
              <a:t> – Mal </a:t>
            </a:r>
            <a:r>
              <a:rPr lang="en-GB" sz="1400" b="1" dirty="0" err="1" smtClean="0">
                <a:latin typeface="Verdana" pitchFamily="32" charset="0"/>
              </a:rPr>
              <a:t>funcionamiento</a:t>
            </a:r>
            <a:r>
              <a:rPr lang="en-GB" sz="1400" b="1" dirty="0" smtClean="0">
                <a:latin typeface="Verdana" pitchFamily="32" charset="0"/>
              </a:rPr>
              <a:t>”</a:t>
            </a:r>
          </a:p>
          <a:p>
            <a:pPr marL="0" indent="0" hangingPunct="0">
              <a:spcBef>
                <a:spcPct val="0"/>
              </a:spcBef>
              <a:buSzPct val="45000"/>
              <a:buFont typeface="StarSymbol"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1400" b="1" dirty="0" smtClean="0">
                <a:latin typeface="Verdana" pitchFamily="32" charset="0"/>
              </a:rPr>
              <a:t>SINO</a:t>
            </a:r>
          </a:p>
          <a:p>
            <a:pPr marL="0" indent="0" hangingPunct="0">
              <a:spcBef>
                <a:spcPct val="0"/>
              </a:spcBef>
              <a:buSzPct val="45000"/>
              <a:buFont typeface="StarSymbol"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1400" b="1" dirty="0" smtClean="0">
                <a:latin typeface="Verdana;Bold" pitchFamily="32" charset="0"/>
              </a:rPr>
              <a:t>	SI </a:t>
            </a:r>
            <a:r>
              <a:rPr lang="en-GB" sz="1400" b="1" dirty="0" err="1" smtClean="0">
                <a:latin typeface="Verdana" pitchFamily="32" charset="0"/>
              </a:rPr>
              <a:t>temperatura</a:t>
            </a:r>
            <a:r>
              <a:rPr lang="en-GB" sz="1400" b="1" dirty="0" smtClean="0">
                <a:latin typeface="Verdana" pitchFamily="32" charset="0"/>
              </a:rPr>
              <a:t> &gt; 90 </a:t>
            </a:r>
            <a:r>
              <a:rPr lang="en-GB" sz="1400" b="1" dirty="0" smtClean="0">
                <a:latin typeface="Verdana;Bold" pitchFamily="32" charset="0"/>
              </a:rPr>
              <a:t>ENTONCES</a:t>
            </a:r>
          </a:p>
          <a:p>
            <a:pPr marL="0" indent="0" hangingPunct="0">
              <a:spcBef>
                <a:spcPct val="0"/>
              </a:spcBef>
              <a:buSzPct val="45000"/>
              <a:buFont typeface="StarSymbol"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1400" b="1" dirty="0" smtClean="0">
                <a:latin typeface="Verdana;Bold" pitchFamily="32" charset="0"/>
              </a:rPr>
              <a:t>		ESCRIBIR </a:t>
            </a:r>
            <a:r>
              <a:rPr lang="en-GB" sz="1400" b="1" dirty="0" smtClean="0">
                <a:latin typeface="Verdana" pitchFamily="32" charset="0"/>
              </a:rPr>
              <a:t>“</a:t>
            </a:r>
            <a:r>
              <a:rPr lang="en-GB" sz="1400" b="1" dirty="0" err="1" smtClean="0">
                <a:latin typeface="Verdana" pitchFamily="32" charset="0"/>
              </a:rPr>
              <a:t>Rango</a:t>
            </a:r>
            <a:r>
              <a:rPr lang="en-GB" sz="1400" b="1" dirty="0" smtClean="0">
                <a:latin typeface="Verdana" pitchFamily="32" charset="0"/>
              </a:rPr>
              <a:t> normal”</a:t>
            </a:r>
          </a:p>
          <a:p>
            <a:pPr marL="0" indent="0" hangingPunct="0">
              <a:spcBef>
                <a:spcPct val="0"/>
              </a:spcBef>
              <a:buSzPct val="45000"/>
              <a:buFont typeface="StarSymbol"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1400" b="1" dirty="0" smtClean="0">
                <a:latin typeface="Verdana" pitchFamily="32" charset="0"/>
              </a:rPr>
              <a:t>	SINO</a:t>
            </a:r>
          </a:p>
          <a:p>
            <a:pPr marL="0" indent="0" hangingPunct="0">
              <a:spcBef>
                <a:spcPct val="0"/>
              </a:spcBef>
              <a:buSzPct val="45000"/>
              <a:buFont typeface="StarSymbol"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1400" b="1" dirty="0" smtClean="0">
                <a:latin typeface="Verdana;Bold" pitchFamily="32" charset="0"/>
              </a:rPr>
              <a:t>		SI </a:t>
            </a:r>
            <a:r>
              <a:rPr lang="en-GB" sz="1400" b="1" dirty="0" err="1" smtClean="0">
                <a:latin typeface="Verdana" pitchFamily="32" charset="0"/>
              </a:rPr>
              <a:t>temperatura</a:t>
            </a:r>
            <a:r>
              <a:rPr lang="en-GB" sz="1400" b="1" dirty="0" smtClean="0">
                <a:latin typeface="Verdana" pitchFamily="32" charset="0"/>
              </a:rPr>
              <a:t> &gt; 50 </a:t>
            </a:r>
            <a:r>
              <a:rPr lang="en-GB" sz="1400" b="1" dirty="0" smtClean="0">
                <a:latin typeface="Verdana;Bold" pitchFamily="32" charset="0"/>
              </a:rPr>
              <a:t>ENTONCES</a:t>
            </a:r>
          </a:p>
          <a:p>
            <a:pPr marL="0" indent="0" hangingPunct="0">
              <a:spcBef>
                <a:spcPct val="0"/>
              </a:spcBef>
              <a:buSzPct val="45000"/>
              <a:buFont typeface="StarSymbol"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1400" b="1" dirty="0" smtClean="0">
                <a:latin typeface="Verdana;Bold" pitchFamily="32" charset="0"/>
              </a:rPr>
              <a:t>			ESCRIBIR </a:t>
            </a:r>
            <a:r>
              <a:rPr lang="en-GB" sz="1400" b="1" i="1" dirty="0" smtClean="0">
                <a:latin typeface="Verdana" pitchFamily="32" charset="0"/>
              </a:rPr>
              <a:t>“</a:t>
            </a:r>
            <a:r>
              <a:rPr lang="en-GB" sz="1400" b="1" i="1" dirty="0" err="1" smtClean="0">
                <a:latin typeface="Verdana" pitchFamily="32" charset="0"/>
              </a:rPr>
              <a:t>Bajo</a:t>
            </a:r>
            <a:r>
              <a:rPr lang="en-GB" sz="1400" b="1" i="1" dirty="0" smtClean="0">
                <a:latin typeface="Verdana" pitchFamily="32" charset="0"/>
              </a:rPr>
              <a:t> el </a:t>
            </a:r>
            <a:r>
              <a:rPr lang="en-GB" sz="1400" b="1" i="1" dirty="0" err="1" smtClean="0">
                <a:latin typeface="Verdana" pitchFamily="32" charset="0"/>
              </a:rPr>
              <a:t>rango</a:t>
            </a:r>
            <a:r>
              <a:rPr lang="en-GB" sz="1400" b="1" i="1" dirty="0" smtClean="0">
                <a:latin typeface="Verdana" pitchFamily="32" charset="0"/>
              </a:rPr>
              <a:t> normal”</a:t>
            </a:r>
          </a:p>
          <a:p>
            <a:pPr marL="0" indent="0" hangingPunct="0">
              <a:spcBef>
                <a:spcPct val="0"/>
              </a:spcBef>
              <a:buSzPct val="45000"/>
              <a:buFont typeface="StarSymbol"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1400" b="1" dirty="0" smtClean="0">
                <a:latin typeface="Verdana" pitchFamily="32" charset="0"/>
              </a:rPr>
              <a:t>		SINO</a:t>
            </a:r>
          </a:p>
          <a:p>
            <a:pPr marL="0" indent="0" hangingPunct="0">
              <a:spcBef>
                <a:spcPct val="0"/>
              </a:spcBef>
              <a:buSzPct val="45000"/>
              <a:buFont typeface="StarSymbol"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1400" b="1" dirty="0" smtClean="0">
                <a:latin typeface="Verdana;Bold" pitchFamily="32" charset="0"/>
              </a:rPr>
              <a:t>			ESCRIBIR </a:t>
            </a:r>
            <a:r>
              <a:rPr lang="en-GB" sz="1400" b="1" dirty="0" smtClean="0">
                <a:latin typeface="Verdana" pitchFamily="32" charset="0"/>
              </a:rPr>
              <a:t>“</a:t>
            </a:r>
            <a:r>
              <a:rPr lang="en-GB" sz="1400" b="1" dirty="0" err="1" smtClean="0">
                <a:latin typeface="Verdana" pitchFamily="32" charset="0"/>
              </a:rPr>
              <a:t>Muy</a:t>
            </a:r>
            <a:r>
              <a:rPr lang="en-GB" sz="1400" b="1" dirty="0" smtClean="0">
                <a:latin typeface="Verdana" pitchFamily="32" charset="0"/>
              </a:rPr>
              <a:t> </a:t>
            </a:r>
            <a:r>
              <a:rPr lang="en-GB" sz="1400" b="1" dirty="0" err="1" smtClean="0">
                <a:latin typeface="Verdana" pitchFamily="32" charset="0"/>
              </a:rPr>
              <a:t>frío</a:t>
            </a:r>
            <a:r>
              <a:rPr lang="en-GB" sz="1400" b="1" dirty="0" smtClean="0">
                <a:latin typeface="Verdana" pitchFamily="32" charset="0"/>
              </a:rPr>
              <a:t> – </a:t>
            </a:r>
            <a:r>
              <a:rPr lang="en-GB" sz="1400" b="1" dirty="0" err="1" smtClean="0">
                <a:latin typeface="Verdana" pitchFamily="32" charset="0"/>
              </a:rPr>
              <a:t>Apague</a:t>
            </a:r>
            <a:r>
              <a:rPr lang="en-GB" sz="1400" b="1" dirty="0" smtClean="0">
                <a:latin typeface="Verdana" pitchFamily="32" charset="0"/>
              </a:rPr>
              <a:t> </a:t>
            </a:r>
            <a:r>
              <a:rPr lang="en-GB" sz="1400" b="1" dirty="0" err="1" smtClean="0">
                <a:latin typeface="Verdana" pitchFamily="32" charset="0"/>
              </a:rPr>
              <a:t>equipo</a:t>
            </a:r>
            <a:r>
              <a:rPr lang="en-GB" sz="1400" b="1" dirty="0" smtClean="0">
                <a:latin typeface="Verdana" pitchFamily="32" charset="0"/>
              </a:rPr>
              <a:t>”</a:t>
            </a:r>
          </a:p>
          <a:p>
            <a:pPr marL="0" indent="0" hangingPunct="0">
              <a:spcBef>
                <a:spcPct val="0"/>
              </a:spcBef>
              <a:buSzPct val="45000"/>
              <a:buFont typeface="StarSymbol"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1400" b="1" dirty="0" smtClean="0">
                <a:latin typeface="Verdana" pitchFamily="32" charset="0"/>
              </a:rPr>
              <a:t>		FIN-SI</a:t>
            </a:r>
          </a:p>
          <a:p>
            <a:pPr marL="0" indent="0" hangingPunct="0">
              <a:spcBef>
                <a:spcPct val="0"/>
              </a:spcBef>
              <a:buSzPct val="45000"/>
              <a:buFont typeface="StarSymbol"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1400" b="1" dirty="0" smtClean="0">
                <a:latin typeface="Verdana" pitchFamily="32" charset="0"/>
              </a:rPr>
              <a:t>	FIN-SI</a:t>
            </a:r>
          </a:p>
          <a:p>
            <a:pPr marL="0" indent="0" hangingPunct="0">
              <a:spcBef>
                <a:spcPct val="0"/>
              </a:spcBef>
              <a:buSzPct val="45000"/>
              <a:buFont typeface="StarSymbol"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1400" b="1" dirty="0" smtClean="0">
                <a:latin typeface="Verdana" pitchFamily="32" charset="0"/>
              </a:rPr>
              <a:t>FIN-SI</a:t>
            </a:r>
          </a:p>
          <a:p>
            <a:pPr marL="0" indent="0" hangingPunct="0">
              <a:spcBef>
                <a:spcPct val="0"/>
              </a:spcBef>
              <a:buSzPct val="45000"/>
              <a:buFont typeface="StarSymbol"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1400" b="1" dirty="0" smtClean="0">
                <a:latin typeface="Verdana" pitchFamily="32" charset="0"/>
              </a:rPr>
              <a:t>FIN</a:t>
            </a:r>
            <a:endParaRPr lang="en-GB" sz="1400" b="1" dirty="0">
              <a:latin typeface="Verdana" pitchFamily="32" charset="0"/>
            </a:endParaRPr>
          </a:p>
        </p:txBody>
      </p:sp>
      <p:pic>
        <p:nvPicPr>
          <p:cNvPr id="3"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04633" y="3717032"/>
            <a:ext cx="2124075" cy="159067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362045550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bwMode="auto">
          <a:xfrm>
            <a:off x="174948" y="44624"/>
            <a:ext cx="9937104" cy="6126935"/>
          </a:xfrm>
          <a:prstGeom prst="rect">
            <a:avLst/>
          </a:prstGeom>
          <a:noFill/>
          <a:ln w="12700">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t" anchorCtr="0" compatLnSpc="1">
            <a:prstTxWarp prst="textNoShape">
              <a:avLst/>
            </a:prstTxWarp>
            <a:spAutoFit/>
          </a:bodyPr>
          <a:lstStyle>
            <a:lvl1pPr marL="342900" indent="-342900" algn="l" rtl="0" eaLnBrk="1" fontAlgn="base" hangingPunct="1">
              <a:spcBef>
                <a:spcPct val="20000"/>
              </a:spcBef>
              <a:spcAft>
                <a:spcPct val="0"/>
              </a:spcAft>
              <a:buSzPct val="10000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SzPct val="100000"/>
              <a:buChar char="–"/>
              <a:defRPr sz="2800">
                <a:solidFill>
                  <a:schemeClr val="tx1"/>
                </a:solidFill>
                <a:latin typeface="+mn-lt"/>
              </a:defRPr>
            </a:lvl2pPr>
            <a:lvl3pPr marL="1143000" indent="-228600" algn="l" rtl="0" eaLnBrk="1" fontAlgn="base" hangingPunct="1">
              <a:spcBef>
                <a:spcPct val="20000"/>
              </a:spcBef>
              <a:spcAft>
                <a:spcPct val="0"/>
              </a:spcAft>
              <a:buSzPct val="100000"/>
              <a:buChar char="•"/>
              <a:defRPr sz="2400">
                <a:solidFill>
                  <a:schemeClr val="tx1"/>
                </a:solidFill>
                <a:latin typeface="+mn-lt"/>
              </a:defRPr>
            </a:lvl3pPr>
            <a:lvl4pPr marL="1600200" indent="-228600" algn="l" rtl="0" eaLnBrk="1" fontAlgn="base" hangingPunct="1">
              <a:spcBef>
                <a:spcPct val="20000"/>
              </a:spcBef>
              <a:spcAft>
                <a:spcPct val="0"/>
              </a:spcAft>
              <a:buSzPct val="100000"/>
              <a:buChar char="–"/>
              <a:defRPr sz="2000">
                <a:solidFill>
                  <a:schemeClr val="tx1"/>
                </a:solidFill>
                <a:latin typeface="+mn-lt"/>
              </a:defRPr>
            </a:lvl4pPr>
            <a:lvl5pPr marL="2057400" indent="-228600" algn="l" rtl="0" eaLnBrk="1" fontAlgn="base" hangingPunct="1">
              <a:spcBef>
                <a:spcPct val="20000"/>
              </a:spcBef>
              <a:spcAft>
                <a:spcPct val="0"/>
              </a:spcAft>
              <a:buSzPct val="100000"/>
              <a:buChar char="•"/>
              <a:defRPr sz="2000">
                <a:solidFill>
                  <a:schemeClr val="tx1"/>
                </a:solidFill>
                <a:latin typeface="+mn-lt"/>
              </a:defRPr>
            </a:lvl5pPr>
            <a:lvl6pPr marL="2514600" indent="-228600" algn="l" rtl="0" eaLnBrk="1" fontAlgn="base" hangingPunct="1">
              <a:spcBef>
                <a:spcPct val="20000"/>
              </a:spcBef>
              <a:spcAft>
                <a:spcPct val="0"/>
              </a:spcAft>
              <a:buSzPct val="100000"/>
              <a:buChar char="•"/>
              <a:defRPr sz="2000">
                <a:solidFill>
                  <a:schemeClr val="tx1"/>
                </a:solidFill>
                <a:latin typeface="+mn-lt"/>
              </a:defRPr>
            </a:lvl6pPr>
            <a:lvl7pPr marL="2971800" indent="-228600" algn="l" rtl="0" eaLnBrk="1" fontAlgn="base" hangingPunct="1">
              <a:spcBef>
                <a:spcPct val="20000"/>
              </a:spcBef>
              <a:spcAft>
                <a:spcPct val="0"/>
              </a:spcAft>
              <a:buSzPct val="100000"/>
              <a:buChar char="•"/>
              <a:defRPr sz="2000">
                <a:solidFill>
                  <a:schemeClr val="tx1"/>
                </a:solidFill>
                <a:latin typeface="+mn-lt"/>
              </a:defRPr>
            </a:lvl7pPr>
            <a:lvl8pPr marL="3429000" indent="-228600" algn="l" rtl="0" eaLnBrk="1" fontAlgn="base" hangingPunct="1">
              <a:spcBef>
                <a:spcPct val="20000"/>
              </a:spcBef>
              <a:spcAft>
                <a:spcPct val="0"/>
              </a:spcAft>
              <a:buSzPct val="100000"/>
              <a:buChar char="•"/>
              <a:defRPr sz="2000">
                <a:solidFill>
                  <a:schemeClr val="tx1"/>
                </a:solidFill>
                <a:latin typeface="+mn-lt"/>
              </a:defRPr>
            </a:lvl8pPr>
            <a:lvl9pPr marL="3886200" indent="-228600" algn="l" rtl="0" eaLnBrk="1" fontAlgn="base" hangingPunct="1">
              <a:spcBef>
                <a:spcPct val="20000"/>
              </a:spcBef>
              <a:spcAft>
                <a:spcPct val="0"/>
              </a:spcAft>
              <a:buSzPct val="100000"/>
              <a:buChar char="•"/>
              <a:defRPr sz="2000">
                <a:solidFill>
                  <a:schemeClr val="tx1"/>
                </a:solidFill>
                <a:latin typeface="+mn-lt"/>
              </a:defRPr>
            </a:lvl9pPr>
          </a:lstStyle>
          <a:p>
            <a:pPr marL="0" indent="0" algn="just" hangingPunct="0">
              <a:spcBef>
                <a:spcPct val="0"/>
              </a:spcBef>
              <a:buSzPct val="45000"/>
              <a:buFont typeface="StarSymbol"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i="1" dirty="0" smtClean="0">
                <a:latin typeface="Verdana" pitchFamily="32" charset="0"/>
              </a:rPr>
              <a:t>Ejemplo</a:t>
            </a:r>
          </a:p>
          <a:p>
            <a:pPr marL="0" indent="0" algn="just" hangingPunct="0">
              <a:spcBef>
                <a:spcPct val="0"/>
              </a:spcBef>
              <a:buSzPct val="45000"/>
              <a:buFont typeface="StarSymbol"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2000" dirty="0" smtClean="0">
                <a:latin typeface="Arial" pitchFamily="34" charset="0"/>
                <a:cs typeface="Arial" pitchFamily="34" charset="0"/>
              </a:rPr>
              <a:t>Se </a:t>
            </a:r>
            <a:r>
              <a:rPr lang="en-GB" sz="2000" dirty="0" err="1" smtClean="0">
                <a:latin typeface="Arial" pitchFamily="34" charset="0"/>
                <a:cs typeface="Arial" pitchFamily="34" charset="0"/>
              </a:rPr>
              <a:t>desea</a:t>
            </a:r>
            <a:r>
              <a:rPr lang="en-GB" sz="2000" dirty="0" smtClean="0">
                <a:latin typeface="Arial" pitchFamily="34" charset="0"/>
                <a:cs typeface="Arial" pitchFamily="34" charset="0"/>
              </a:rPr>
              <a:t> </a:t>
            </a:r>
            <a:r>
              <a:rPr lang="en-GB" sz="2000" dirty="0" err="1" smtClean="0">
                <a:latin typeface="Arial" pitchFamily="34" charset="0"/>
                <a:cs typeface="Arial" pitchFamily="34" charset="0"/>
              </a:rPr>
              <a:t>sumar</a:t>
            </a:r>
            <a:r>
              <a:rPr lang="en-GB" sz="2000" dirty="0" smtClean="0">
                <a:latin typeface="Arial" pitchFamily="34" charset="0"/>
                <a:cs typeface="Arial" pitchFamily="34" charset="0"/>
              </a:rPr>
              <a:t> una </a:t>
            </a:r>
            <a:r>
              <a:rPr lang="en-GB" sz="2000" dirty="0" err="1" smtClean="0">
                <a:latin typeface="Arial" pitchFamily="34" charset="0"/>
                <a:cs typeface="Arial" pitchFamily="34" charset="0"/>
              </a:rPr>
              <a:t>lista</a:t>
            </a:r>
            <a:r>
              <a:rPr lang="en-GB" sz="2000" dirty="0" smtClean="0">
                <a:latin typeface="Arial" pitchFamily="34" charset="0"/>
                <a:cs typeface="Arial" pitchFamily="34" charset="0"/>
              </a:rPr>
              <a:t> de </a:t>
            </a:r>
            <a:r>
              <a:rPr lang="en-GB" sz="2000" dirty="0" err="1" smtClean="0">
                <a:latin typeface="Arial" pitchFamily="34" charset="0"/>
                <a:cs typeface="Arial" pitchFamily="34" charset="0"/>
              </a:rPr>
              <a:t>números</a:t>
            </a:r>
            <a:r>
              <a:rPr lang="en-GB" sz="2000" dirty="0" smtClean="0">
                <a:latin typeface="Arial" pitchFamily="34" charset="0"/>
                <a:cs typeface="Arial" pitchFamily="34" charset="0"/>
              </a:rPr>
              <a:t> que </a:t>
            </a:r>
            <a:r>
              <a:rPr lang="en-GB" sz="2000" dirty="0" err="1" smtClean="0">
                <a:latin typeface="Arial" pitchFamily="34" charset="0"/>
                <a:cs typeface="Arial" pitchFamily="34" charset="0"/>
              </a:rPr>
              <a:t>ingresa</a:t>
            </a:r>
            <a:r>
              <a:rPr lang="en-GB" sz="2000" dirty="0" smtClean="0">
                <a:latin typeface="Arial" pitchFamily="34" charset="0"/>
                <a:cs typeface="Arial" pitchFamily="34" charset="0"/>
              </a:rPr>
              <a:t> </a:t>
            </a:r>
            <a:r>
              <a:rPr lang="en-GB" sz="2000" dirty="0" err="1" smtClean="0">
                <a:latin typeface="Arial" pitchFamily="34" charset="0"/>
                <a:cs typeface="Arial" pitchFamily="34" charset="0"/>
              </a:rPr>
              <a:t>desde</a:t>
            </a:r>
            <a:r>
              <a:rPr lang="en-GB" sz="2000" dirty="0" smtClean="0">
                <a:latin typeface="Arial" pitchFamily="34" charset="0"/>
                <a:cs typeface="Arial" pitchFamily="34" charset="0"/>
              </a:rPr>
              <a:t> </a:t>
            </a:r>
            <a:r>
              <a:rPr lang="en-GB" sz="2000" dirty="0" err="1" smtClean="0">
                <a:latin typeface="Arial" pitchFamily="34" charset="0"/>
                <a:cs typeface="Arial" pitchFamily="34" charset="0"/>
              </a:rPr>
              <a:t>teclado</a:t>
            </a:r>
            <a:r>
              <a:rPr lang="en-GB" sz="2000" dirty="0" smtClean="0">
                <a:latin typeface="Arial" pitchFamily="34" charset="0"/>
                <a:cs typeface="Arial" pitchFamily="34" charset="0"/>
              </a:rPr>
              <a:t> (</a:t>
            </a:r>
            <a:r>
              <a:rPr lang="en-GB" sz="2000" dirty="0" err="1" smtClean="0">
                <a:latin typeface="Arial" pitchFamily="34" charset="0"/>
                <a:cs typeface="Arial" pitchFamily="34" charset="0"/>
              </a:rPr>
              <a:t>por</a:t>
            </a:r>
            <a:r>
              <a:rPr lang="en-GB" sz="2000" dirty="0" smtClean="0">
                <a:latin typeface="Arial" pitchFamily="34" charset="0"/>
                <a:cs typeface="Arial" pitchFamily="34" charset="0"/>
              </a:rPr>
              <a:t> ejemplo, </a:t>
            </a:r>
            <a:r>
              <a:rPr lang="en-GB" sz="2000" dirty="0" err="1" smtClean="0">
                <a:latin typeface="Arial" pitchFamily="34" charset="0"/>
                <a:cs typeface="Arial" pitchFamily="34" charset="0"/>
              </a:rPr>
              <a:t>edades</a:t>
            </a:r>
            <a:r>
              <a:rPr lang="en-GB" sz="2000" dirty="0" smtClean="0">
                <a:latin typeface="Arial" pitchFamily="34" charset="0"/>
                <a:cs typeface="Arial" pitchFamily="34" charset="0"/>
              </a:rPr>
              <a:t> de los </a:t>
            </a:r>
            <a:r>
              <a:rPr lang="en-GB" sz="2000" dirty="0" err="1" smtClean="0">
                <a:latin typeface="Arial" pitchFamily="34" charset="0"/>
                <a:cs typeface="Arial" pitchFamily="34" charset="0"/>
              </a:rPr>
              <a:t>alumnos</a:t>
            </a:r>
            <a:r>
              <a:rPr lang="en-GB" sz="2000" dirty="0" smtClean="0">
                <a:latin typeface="Arial" pitchFamily="34" charset="0"/>
                <a:cs typeface="Arial" pitchFamily="34" charset="0"/>
              </a:rPr>
              <a:t> de una </a:t>
            </a:r>
            <a:r>
              <a:rPr lang="en-GB" sz="2000" dirty="0" err="1" smtClean="0">
                <a:latin typeface="Arial" pitchFamily="34" charset="0"/>
                <a:cs typeface="Arial" pitchFamily="34" charset="0"/>
              </a:rPr>
              <a:t>clase</a:t>
            </a:r>
            <a:r>
              <a:rPr lang="en-GB" sz="2000" dirty="0" smtClean="0">
                <a:latin typeface="Arial" pitchFamily="34" charset="0"/>
                <a:cs typeface="Arial" pitchFamily="34" charset="0"/>
              </a:rPr>
              <a:t>). El </a:t>
            </a:r>
            <a:r>
              <a:rPr lang="en-GB" sz="2000" dirty="0" err="1" smtClean="0">
                <a:latin typeface="Arial" pitchFamily="34" charset="0"/>
                <a:cs typeface="Arial" pitchFamily="34" charset="0"/>
              </a:rPr>
              <a:t>algoritmo</a:t>
            </a:r>
            <a:r>
              <a:rPr lang="en-GB" sz="2000" dirty="0" smtClean="0">
                <a:latin typeface="Arial" pitchFamily="34" charset="0"/>
                <a:cs typeface="Arial" pitchFamily="34" charset="0"/>
              </a:rPr>
              <a:t> </a:t>
            </a:r>
            <a:r>
              <a:rPr lang="en-GB" sz="2000" dirty="0" err="1" smtClean="0">
                <a:latin typeface="Arial" pitchFamily="34" charset="0"/>
                <a:cs typeface="Arial" pitchFamily="34" charset="0"/>
              </a:rPr>
              <a:t>debería</a:t>
            </a:r>
            <a:r>
              <a:rPr lang="en-GB" sz="2000" dirty="0" smtClean="0">
                <a:latin typeface="Arial" pitchFamily="34" charset="0"/>
                <a:cs typeface="Arial" pitchFamily="34" charset="0"/>
              </a:rPr>
              <a:t> </a:t>
            </a:r>
            <a:r>
              <a:rPr lang="en-GB" sz="2000" dirty="0" err="1" smtClean="0">
                <a:latin typeface="Arial" pitchFamily="34" charset="0"/>
                <a:cs typeface="Arial" pitchFamily="34" charset="0"/>
              </a:rPr>
              <a:t>ingresar</a:t>
            </a:r>
            <a:r>
              <a:rPr lang="en-GB" sz="2000" dirty="0" smtClean="0">
                <a:latin typeface="Arial" pitchFamily="34" charset="0"/>
                <a:cs typeface="Arial" pitchFamily="34" charset="0"/>
              </a:rPr>
              <a:t> el </a:t>
            </a:r>
            <a:r>
              <a:rPr lang="en-GB" sz="2000" dirty="0" err="1" smtClean="0">
                <a:latin typeface="Arial" pitchFamily="34" charset="0"/>
                <a:cs typeface="Arial" pitchFamily="34" charset="0"/>
              </a:rPr>
              <a:t>valor</a:t>
            </a:r>
            <a:r>
              <a:rPr lang="en-GB" sz="2000" dirty="0" smtClean="0">
                <a:latin typeface="Arial" pitchFamily="34" charset="0"/>
                <a:cs typeface="Arial" pitchFamily="34" charset="0"/>
              </a:rPr>
              <a:t> y </a:t>
            </a:r>
            <a:r>
              <a:rPr lang="en-GB" sz="2000" dirty="0" err="1" smtClean="0">
                <a:latin typeface="Arial" pitchFamily="34" charset="0"/>
                <a:cs typeface="Arial" pitchFamily="34" charset="0"/>
              </a:rPr>
              <a:t>sumarlo</a:t>
            </a:r>
            <a:r>
              <a:rPr lang="en-GB" sz="2000" dirty="0" smtClean="0">
                <a:latin typeface="Arial" pitchFamily="34" charset="0"/>
                <a:cs typeface="Arial" pitchFamily="34" charset="0"/>
              </a:rPr>
              <a:t> a una variable SUMA que </a:t>
            </a:r>
            <a:r>
              <a:rPr lang="en-GB" sz="2000" dirty="0" err="1" smtClean="0">
                <a:latin typeface="Arial" pitchFamily="34" charset="0"/>
                <a:cs typeface="Arial" pitchFamily="34" charset="0"/>
              </a:rPr>
              <a:t>contenga</a:t>
            </a:r>
            <a:r>
              <a:rPr lang="en-GB" sz="2000" dirty="0" smtClean="0">
                <a:latin typeface="Arial" pitchFamily="34" charset="0"/>
                <a:cs typeface="Arial" pitchFamily="34" charset="0"/>
              </a:rPr>
              <a:t> las </a:t>
            </a:r>
            <a:r>
              <a:rPr lang="en-GB" sz="2000" dirty="0" err="1" smtClean="0">
                <a:latin typeface="Arial" pitchFamily="34" charset="0"/>
                <a:cs typeface="Arial" pitchFamily="34" charset="0"/>
              </a:rPr>
              <a:t>sucesivas</a:t>
            </a:r>
            <a:r>
              <a:rPr lang="en-GB" sz="2000" dirty="0" smtClean="0">
                <a:latin typeface="Arial" pitchFamily="34" charset="0"/>
                <a:cs typeface="Arial" pitchFamily="34" charset="0"/>
              </a:rPr>
              <a:t> </a:t>
            </a:r>
            <a:r>
              <a:rPr lang="en-GB" sz="2000" dirty="0" err="1" smtClean="0">
                <a:latin typeface="Arial" pitchFamily="34" charset="0"/>
                <a:cs typeface="Arial" pitchFamily="34" charset="0"/>
              </a:rPr>
              <a:t>sumas</a:t>
            </a:r>
            <a:r>
              <a:rPr lang="en-GB" sz="2000" dirty="0" smtClean="0">
                <a:latin typeface="Arial" pitchFamily="34" charset="0"/>
                <a:cs typeface="Arial" pitchFamily="34" charset="0"/>
              </a:rPr>
              <a:t> parciales</a:t>
            </a:r>
            <a:r>
              <a:rPr lang="en-GB" sz="2000" dirty="0" smtClean="0">
                <a:latin typeface="Courier New" pitchFamily="49" charset="0"/>
              </a:rPr>
              <a:t>.</a:t>
            </a:r>
          </a:p>
          <a:p>
            <a:pPr marL="0" indent="0" algn="just" hangingPunct="0">
              <a:spcBef>
                <a:spcPct val="0"/>
              </a:spcBef>
              <a:buSzPct val="45000"/>
              <a:buFont typeface="StarSymbol"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GB" dirty="0" smtClean="0">
              <a:latin typeface="Courier New" pitchFamily="49" charset="0"/>
            </a:endParaRPr>
          </a:p>
          <a:p>
            <a:pPr marL="0" indent="0" algn="just" hangingPunct="0">
              <a:spcBef>
                <a:spcPct val="0"/>
              </a:spcBef>
              <a:buSzPct val="45000"/>
              <a:buFont typeface="StarSymbol"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b="1" i="1" dirty="0" smtClean="0">
                <a:latin typeface="Verdana" pitchFamily="32" charset="0"/>
              </a:rPr>
              <a:t>	</a:t>
            </a:r>
            <a:r>
              <a:rPr lang="en-GB" sz="1800" b="1" i="1" dirty="0" smtClean="0">
                <a:latin typeface="Courier New" pitchFamily="49" charset="0"/>
              </a:rPr>
              <a:t>ALGORITMO </a:t>
            </a:r>
            <a:r>
              <a:rPr lang="en-GB" sz="1800" b="1" i="1" dirty="0" err="1" smtClean="0">
                <a:latin typeface="Courier New" pitchFamily="49" charset="0"/>
              </a:rPr>
              <a:t>suma</a:t>
            </a:r>
            <a:endParaRPr lang="en-GB" sz="1800" b="1" i="1" dirty="0" smtClean="0">
              <a:latin typeface="Courier New" pitchFamily="49" charset="0"/>
            </a:endParaRPr>
          </a:p>
          <a:p>
            <a:pPr marL="0" indent="0" hangingPunct="0">
              <a:spcBef>
                <a:spcPct val="0"/>
              </a:spcBef>
              <a:buSzPct val="45000"/>
              <a:buFont typeface="StarSymbol"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1800" b="1" dirty="0" smtClean="0">
                <a:latin typeface="Courier New" pitchFamily="49" charset="0"/>
              </a:rPr>
              <a:t>	INICIO</a:t>
            </a:r>
          </a:p>
          <a:p>
            <a:pPr marL="0" indent="0" hangingPunct="0">
              <a:spcBef>
                <a:spcPct val="0"/>
              </a:spcBef>
              <a:buSzPct val="45000"/>
              <a:buFont typeface="StarSymbol"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1800" b="1" dirty="0" smtClean="0">
                <a:latin typeface="Courier New" pitchFamily="49" charset="0"/>
              </a:rPr>
              <a:t>		Suma=0</a:t>
            </a:r>
          </a:p>
          <a:p>
            <a:pPr marL="0" indent="0" hangingPunct="0">
              <a:spcBef>
                <a:spcPct val="0"/>
              </a:spcBef>
              <a:buSzPct val="45000"/>
              <a:buFont typeface="StarSymbol"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1800" b="1" dirty="0" smtClean="0">
                <a:latin typeface="Courier New" pitchFamily="49" charset="0"/>
              </a:rPr>
              <a:t>		LEER </a:t>
            </a:r>
            <a:r>
              <a:rPr lang="en-GB" sz="1800" b="1" dirty="0" err="1" smtClean="0">
                <a:latin typeface="Courier New" pitchFamily="49" charset="0"/>
              </a:rPr>
              <a:t>número</a:t>
            </a:r>
            <a:endParaRPr lang="en-GB" sz="1800" b="1" dirty="0" smtClean="0">
              <a:latin typeface="Courier New" pitchFamily="49" charset="0"/>
            </a:endParaRPr>
          </a:p>
          <a:p>
            <a:pPr marL="0" indent="0" hangingPunct="0">
              <a:spcBef>
                <a:spcPct val="0"/>
              </a:spcBef>
              <a:buSzPct val="45000"/>
              <a:buFont typeface="StarSymbol"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1800" b="1" dirty="0" smtClean="0">
                <a:latin typeface="Courier New" pitchFamily="49" charset="0"/>
              </a:rPr>
              <a:t>		Suma = </a:t>
            </a:r>
            <a:r>
              <a:rPr lang="en-GB" sz="1800" b="1" dirty="0" err="1" smtClean="0">
                <a:latin typeface="Courier New" pitchFamily="49" charset="0"/>
              </a:rPr>
              <a:t>suma</a:t>
            </a:r>
            <a:r>
              <a:rPr lang="en-GB" sz="1800" b="1" dirty="0" smtClean="0">
                <a:latin typeface="Courier New" pitchFamily="49" charset="0"/>
              </a:rPr>
              <a:t> + </a:t>
            </a:r>
            <a:r>
              <a:rPr lang="en-GB" sz="1800" b="1" dirty="0" err="1" smtClean="0">
                <a:latin typeface="Courier New" pitchFamily="49" charset="0"/>
              </a:rPr>
              <a:t>número</a:t>
            </a:r>
            <a:endParaRPr lang="en-GB" sz="1800" b="1" dirty="0" smtClean="0">
              <a:latin typeface="Courier New" pitchFamily="49" charset="0"/>
            </a:endParaRPr>
          </a:p>
          <a:p>
            <a:pPr marL="0" indent="0" hangingPunct="0">
              <a:spcBef>
                <a:spcPct val="0"/>
              </a:spcBef>
              <a:buSzPct val="45000"/>
              <a:buFont typeface="StarSymbol"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1800" b="1" dirty="0" smtClean="0">
                <a:latin typeface="Courier New" pitchFamily="49" charset="0"/>
              </a:rPr>
              <a:t>		LEER </a:t>
            </a:r>
            <a:r>
              <a:rPr lang="en-GB" sz="1800" b="1" dirty="0" err="1" smtClean="0">
                <a:latin typeface="Courier New" pitchFamily="49" charset="0"/>
              </a:rPr>
              <a:t>número</a:t>
            </a:r>
            <a:endParaRPr lang="en-GB" sz="1800" b="1" dirty="0" smtClean="0">
              <a:latin typeface="Courier New" pitchFamily="49" charset="0"/>
            </a:endParaRPr>
          </a:p>
          <a:p>
            <a:pPr marL="0" indent="0" hangingPunct="0">
              <a:spcBef>
                <a:spcPct val="0"/>
              </a:spcBef>
              <a:buSzPct val="45000"/>
              <a:buFont typeface="StarSymbol"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1800" b="1" dirty="0" smtClean="0">
                <a:latin typeface="Courier New" pitchFamily="49" charset="0"/>
              </a:rPr>
              <a:t>		Suma = </a:t>
            </a:r>
            <a:r>
              <a:rPr lang="en-GB" sz="1800" b="1" dirty="0" err="1" smtClean="0">
                <a:latin typeface="Courier New" pitchFamily="49" charset="0"/>
              </a:rPr>
              <a:t>suma</a:t>
            </a:r>
            <a:r>
              <a:rPr lang="en-GB" sz="1800" b="1" dirty="0" smtClean="0">
                <a:latin typeface="Courier New" pitchFamily="49" charset="0"/>
              </a:rPr>
              <a:t> + </a:t>
            </a:r>
            <a:r>
              <a:rPr lang="en-GB" sz="1800" b="1" dirty="0" err="1" smtClean="0">
                <a:latin typeface="Courier New" pitchFamily="49" charset="0"/>
              </a:rPr>
              <a:t>número</a:t>
            </a:r>
            <a:endParaRPr lang="en-GB" sz="1800" b="1" dirty="0" smtClean="0">
              <a:latin typeface="Courier New" pitchFamily="49" charset="0"/>
            </a:endParaRPr>
          </a:p>
          <a:p>
            <a:pPr marL="0" indent="0" hangingPunct="0">
              <a:spcBef>
                <a:spcPct val="0"/>
              </a:spcBef>
              <a:buSzPct val="45000"/>
              <a:buFont typeface="StarSymbol"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1800" b="1" dirty="0" smtClean="0">
                <a:latin typeface="Courier New" pitchFamily="49" charset="0"/>
              </a:rPr>
              <a:t>		…</a:t>
            </a:r>
            <a:r>
              <a:rPr lang="en-GB" sz="1800" b="1" i="1" dirty="0" smtClean="0">
                <a:latin typeface="Courier New" pitchFamily="49" charset="0"/>
              </a:rPr>
              <a:t>.</a:t>
            </a:r>
          </a:p>
          <a:p>
            <a:pPr marL="0" indent="0" hangingPunct="0">
              <a:spcBef>
                <a:spcPct val="0"/>
              </a:spcBef>
              <a:buSzPct val="45000"/>
              <a:buFont typeface="StarSymbol"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1800" b="1" dirty="0" smtClean="0">
                <a:latin typeface="Courier New" pitchFamily="49" charset="0"/>
              </a:rPr>
              <a:t>	FIN</a:t>
            </a:r>
          </a:p>
          <a:p>
            <a:pPr marL="0" indent="0" hangingPunct="0">
              <a:spcBef>
                <a:spcPct val="0"/>
              </a:spcBef>
              <a:buSzPct val="45000"/>
              <a:buFont typeface="StarSymbol"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GB" b="1" i="1" dirty="0" smtClean="0">
              <a:latin typeface="Verdana" pitchFamily="32" charset="0"/>
            </a:endParaRPr>
          </a:p>
          <a:p>
            <a:pPr marL="0" indent="0" algn="just" hangingPunct="0">
              <a:spcBef>
                <a:spcPct val="0"/>
              </a:spcBef>
              <a:buSzPct val="45000"/>
              <a:buFont typeface="StarSymbol"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2000" dirty="0" smtClean="0">
                <a:latin typeface="Arial" pitchFamily="34" charset="0"/>
                <a:cs typeface="Arial" pitchFamily="34" charset="0"/>
              </a:rPr>
              <a:t>Como podemos observar, </a:t>
            </a:r>
            <a:r>
              <a:rPr lang="en-GB" sz="2000" dirty="0" err="1" smtClean="0">
                <a:latin typeface="Arial" pitchFamily="34" charset="0"/>
                <a:cs typeface="Arial" pitchFamily="34" charset="0"/>
              </a:rPr>
              <a:t>si</a:t>
            </a:r>
            <a:r>
              <a:rPr lang="en-GB" sz="2000" dirty="0" smtClean="0">
                <a:latin typeface="Arial" pitchFamily="34" charset="0"/>
                <a:cs typeface="Arial" pitchFamily="34" charset="0"/>
              </a:rPr>
              <a:t> no </a:t>
            </a:r>
            <a:r>
              <a:rPr lang="en-GB" sz="2000" dirty="0" err="1" smtClean="0">
                <a:latin typeface="Arial" pitchFamily="34" charset="0"/>
                <a:cs typeface="Arial" pitchFamily="34" charset="0"/>
              </a:rPr>
              <a:t>utilizamos</a:t>
            </a:r>
            <a:r>
              <a:rPr lang="en-GB" sz="2000" dirty="0" smtClean="0">
                <a:latin typeface="Arial" pitchFamily="34" charset="0"/>
                <a:cs typeface="Arial" pitchFamily="34" charset="0"/>
              </a:rPr>
              <a:t> </a:t>
            </a:r>
            <a:r>
              <a:rPr lang="en-GB" sz="2000" dirty="0" err="1" smtClean="0">
                <a:latin typeface="Arial" pitchFamily="34" charset="0"/>
                <a:cs typeface="Arial" pitchFamily="34" charset="0"/>
              </a:rPr>
              <a:t>alguna</a:t>
            </a:r>
            <a:r>
              <a:rPr lang="en-GB" sz="2000" dirty="0" smtClean="0">
                <a:latin typeface="Arial" pitchFamily="34" charset="0"/>
                <a:cs typeface="Arial" pitchFamily="34" charset="0"/>
              </a:rPr>
              <a:t> </a:t>
            </a:r>
            <a:r>
              <a:rPr lang="en-GB" sz="2000" dirty="0" err="1" smtClean="0">
                <a:latin typeface="Arial" pitchFamily="34" charset="0"/>
                <a:cs typeface="Arial" pitchFamily="34" charset="0"/>
              </a:rPr>
              <a:t>instrucción</a:t>
            </a:r>
            <a:r>
              <a:rPr lang="en-GB" sz="2000" dirty="0" smtClean="0">
                <a:latin typeface="Arial" pitchFamily="34" charset="0"/>
                <a:cs typeface="Arial" pitchFamily="34" charset="0"/>
              </a:rPr>
              <a:t> de </a:t>
            </a:r>
            <a:r>
              <a:rPr lang="en-GB" sz="2000" dirty="0" err="1" smtClean="0">
                <a:latin typeface="Arial" pitchFamily="34" charset="0"/>
                <a:cs typeface="Arial" pitchFamily="34" charset="0"/>
              </a:rPr>
              <a:t>repetir</a:t>
            </a:r>
            <a:r>
              <a:rPr lang="en-GB" sz="2000" dirty="0" smtClean="0">
                <a:latin typeface="Arial" pitchFamily="34" charset="0"/>
                <a:cs typeface="Arial" pitchFamily="34" charset="0"/>
              </a:rPr>
              <a:t>, el </a:t>
            </a:r>
            <a:r>
              <a:rPr lang="en-GB" sz="2000" dirty="0" err="1" smtClean="0">
                <a:latin typeface="Arial" pitchFamily="34" charset="0"/>
                <a:cs typeface="Arial" pitchFamily="34" charset="0"/>
              </a:rPr>
              <a:t>algoritmo</a:t>
            </a:r>
            <a:r>
              <a:rPr lang="en-GB" sz="2000" dirty="0" smtClean="0">
                <a:latin typeface="Arial" pitchFamily="34" charset="0"/>
                <a:cs typeface="Arial" pitchFamily="34" charset="0"/>
              </a:rPr>
              <a:t> </a:t>
            </a:r>
            <a:r>
              <a:rPr lang="en-GB" sz="2000" dirty="0" err="1" smtClean="0">
                <a:latin typeface="Arial" pitchFamily="34" charset="0"/>
                <a:cs typeface="Arial" pitchFamily="34" charset="0"/>
              </a:rPr>
              <a:t>deberá</a:t>
            </a:r>
            <a:r>
              <a:rPr lang="en-GB" sz="2000" dirty="0" smtClean="0">
                <a:latin typeface="Arial" pitchFamily="34" charset="0"/>
                <a:cs typeface="Arial" pitchFamily="34" charset="0"/>
              </a:rPr>
              <a:t> </a:t>
            </a:r>
            <a:r>
              <a:rPr lang="en-GB" sz="2000" dirty="0" err="1" smtClean="0">
                <a:latin typeface="Arial" pitchFamily="34" charset="0"/>
                <a:cs typeface="Arial" pitchFamily="34" charset="0"/>
              </a:rPr>
              <a:t>realizar</a:t>
            </a:r>
            <a:r>
              <a:rPr lang="en-GB" sz="2000" dirty="0" smtClean="0">
                <a:latin typeface="Arial" pitchFamily="34" charset="0"/>
                <a:cs typeface="Arial" pitchFamily="34" charset="0"/>
              </a:rPr>
              <a:t> </a:t>
            </a:r>
            <a:r>
              <a:rPr lang="en-GB" sz="2000" dirty="0" err="1" smtClean="0">
                <a:latin typeface="Arial" pitchFamily="34" charset="0"/>
                <a:cs typeface="Arial" pitchFamily="34" charset="0"/>
              </a:rPr>
              <a:t>tantas</a:t>
            </a:r>
            <a:r>
              <a:rPr lang="en-GB" sz="2000" dirty="0" smtClean="0">
                <a:latin typeface="Arial" pitchFamily="34" charset="0"/>
                <a:cs typeface="Arial" pitchFamily="34" charset="0"/>
              </a:rPr>
              <a:t> </a:t>
            </a:r>
            <a:r>
              <a:rPr lang="en-GB" sz="2000" dirty="0" err="1" smtClean="0">
                <a:latin typeface="Arial" pitchFamily="34" charset="0"/>
                <a:cs typeface="Arial" pitchFamily="34" charset="0"/>
              </a:rPr>
              <a:t>lecturas</a:t>
            </a:r>
            <a:r>
              <a:rPr lang="en-GB" sz="2000" dirty="0" smtClean="0">
                <a:latin typeface="Arial" pitchFamily="34" charset="0"/>
                <a:cs typeface="Arial" pitchFamily="34" charset="0"/>
              </a:rPr>
              <a:t> y </a:t>
            </a:r>
            <a:r>
              <a:rPr lang="en-GB" sz="2000" dirty="0" err="1" smtClean="0">
                <a:latin typeface="Arial" pitchFamily="34" charset="0"/>
                <a:cs typeface="Arial" pitchFamily="34" charset="0"/>
              </a:rPr>
              <a:t>sumas</a:t>
            </a:r>
            <a:r>
              <a:rPr lang="en-GB" sz="2000" dirty="0" smtClean="0">
                <a:latin typeface="Arial" pitchFamily="34" charset="0"/>
                <a:cs typeface="Arial" pitchFamily="34" charset="0"/>
              </a:rPr>
              <a:t> como </a:t>
            </a:r>
            <a:r>
              <a:rPr lang="en-GB" sz="2000" dirty="0" err="1" smtClean="0">
                <a:latin typeface="Arial" pitchFamily="34" charset="0"/>
                <a:cs typeface="Arial" pitchFamily="34" charset="0"/>
              </a:rPr>
              <a:t>alumnos</a:t>
            </a:r>
            <a:r>
              <a:rPr lang="en-GB" sz="2000" dirty="0" smtClean="0">
                <a:latin typeface="Arial" pitchFamily="34" charset="0"/>
                <a:cs typeface="Arial" pitchFamily="34" charset="0"/>
              </a:rPr>
              <a:t> se </a:t>
            </a:r>
            <a:r>
              <a:rPr lang="en-GB" sz="2000" dirty="0" err="1" smtClean="0">
                <a:latin typeface="Arial" pitchFamily="34" charset="0"/>
                <a:cs typeface="Arial" pitchFamily="34" charset="0"/>
              </a:rPr>
              <a:t>procesen</a:t>
            </a:r>
            <a:r>
              <a:rPr lang="en-GB" sz="2000" dirty="0" smtClean="0">
                <a:latin typeface="Arial" pitchFamily="34" charset="0"/>
                <a:cs typeface="Arial" pitchFamily="34" charset="0"/>
              </a:rPr>
              <a:t>: 10, 100, 1000,...</a:t>
            </a:r>
          </a:p>
          <a:p>
            <a:pPr marL="0" indent="0" algn="just" hangingPunct="0">
              <a:spcBef>
                <a:spcPct val="0"/>
              </a:spcBef>
              <a:buSzPct val="45000"/>
              <a:buFont typeface="StarSymbol"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GB" sz="2000" dirty="0">
              <a:latin typeface="Arial" pitchFamily="34" charset="0"/>
              <a:cs typeface="Arial" pitchFamily="34" charset="0"/>
            </a:endParaRPr>
          </a:p>
        </p:txBody>
      </p:sp>
      <p:pic>
        <p:nvPicPr>
          <p:cNvPr id="3"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11652" y="2852936"/>
            <a:ext cx="2482364" cy="1770401"/>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201667339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4"/>
          <p:cNvSpPr txBox="1">
            <a:spLocks noChangeArrowheads="1"/>
          </p:cNvSpPr>
          <p:nvPr/>
        </p:nvSpPr>
        <p:spPr bwMode="auto">
          <a:xfrm>
            <a:off x="323850" y="260648"/>
            <a:ext cx="878522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spcBef>
                <a:spcPct val="50000"/>
              </a:spcBef>
            </a:pPr>
            <a:r>
              <a:rPr lang="es-MX" sz="2400" b="1" dirty="0"/>
              <a:t>Representación gráfica del algoritmo:                    diagramas de flujo </a:t>
            </a:r>
            <a:endParaRPr lang="it-IT" sz="2400" b="1" dirty="0"/>
          </a:p>
        </p:txBody>
      </p:sp>
      <p:sp>
        <p:nvSpPr>
          <p:cNvPr id="3" name="Text Box 46"/>
          <p:cNvSpPr txBox="1">
            <a:spLocks noChangeArrowheads="1"/>
          </p:cNvSpPr>
          <p:nvPr/>
        </p:nvSpPr>
        <p:spPr bwMode="auto">
          <a:xfrm>
            <a:off x="323850" y="2133600"/>
            <a:ext cx="4537075" cy="2827338"/>
          </a:xfrm>
          <a:prstGeom prst="rect">
            <a:avLst/>
          </a:prstGeom>
          <a:solidFill>
            <a:srgbClr val="F3E299"/>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lnSpc>
                <a:spcPct val="80000"/>
              </a:lnSpc>
              <a:spcBef>
                <a:spcPct val="50000"/>
              </a:spcBef>
              <a:buFontTx/>
              <a:buAutoNum type="arabicPeriod"/>
            </a:pPr>
            <a:r>
              <a:rPr lang="es-MX" sz="1600" b="1" dirty="0">
                <a:solidFill>
                  <a:srgbClr val="0000CC"/>
                </a:solidFill>
              </a:rPr>
              <a:t>Inicio</a:t>
            </a:r>
          </a:p>
          <a:p>
            <a:pPr eaLnBrk="1" hangingPunct="1">
              <a:lnSpc>
                <a:spcPct val="80000"/>
              </a:lnSpc>
              <a:spcBef>
                <a:spcPct val="50000"/>
              </a:spcBef>
              <a:buFontTx/>
              <a:buAutoNum type="arabicPeriod"/>
            </a:pPr>
            <a:r>
              <a:rPr lang="es-MX" sz="1600" b="1" dirty="0">
                <a:solidFill>
                  <a:srgbClr val="0000CC"/>
                </a:solidFill>
              </a:rPr>
              <a:t>Leer cantidad de estudiantes (N)</a:t>
            </a:r>
          </a:p>
          <a:p>
            <a:pPr eaLnBrk="1" hangingPunct="1">
              <a:lnSpc>
                <a:spcPct val="80000"/>
              </a:lnSpc>
              <a:spcBef>
                <a:spcPct val="50000"/>
              </a:spcBef>
              <a:buFontTx/>
              <a:buAutoNum type="arabicPeriod"/>
            </a:pPr>
            <a:r>
              <a:rPr lang="es-MX" sz="1600" b="1" dirty="0">
                <a:solidFill>
                  <a:srgbClr val="0000CC"/>
                </a:solidFill>
              </a:rPr>
              <a:t>NE &lt;- 0, SE &lt;- 0, SP &lt;- 0</a:t>
            </a:r>
          </a:p>
          <a:p>
            <a:pPr eaLnBrk="1" hangingPunct="1">
              <a:lnSpc>
                <a:spcPct val="80000"/>
              </a:lnSpc>
              <a:spcBef>
                <a:spcPct val="50000"/>
              </a:spcBef>
              <a:buFontTx/>
              <a:buAutoNum type="arabicPeriod"/>
            </a:pPr>
            <a:r>
              <a:rPr lang="es-MX" sz="1600" b="1" dirty="0">
                <a:solidFill>
                  <a:srgbClr val="0000CC"/>
                </a:solidFill>
              </a:rPr>
              <a:t>MIENTRAS NE &lt; N</a:t>
            </a:r>
          </a:p>
          <a:p>
            <a:pPr eaLnBrk="1" hangingPunct="1">
              <a:lnSpc>
                <a:spcPct val="80000"/>
              </a:lnSpc>
              <a:spcBef>
                <a:spcPct val="50000"/>
              </a:spcBef>
            </a:pPr>
            <a:r>
              <a:rPr lang="es-MX" sz="1600" b="1" dirty="0">
                <a:solidFill>
                  <a:srgbClr val="0000CC"/>
                </a:solidFill>
              </a:rPr>
              <a:t>     4.1 Leer edad y peso del estudiante (E, P)</a:t>
            </a:r>
          </a:p>
          <a:p>
            <a:pPr eaLnBrk="1" hangingPunct="1">
              <a:lnSpc>
                <a:spcPct val="80000"/>
              </a:lnSpc>
              <a:spcBef>
                <a:spcPct val="50000"/>
              </a:spcBef>
            </a:pPr>
            <a:r>
              <a:rPr lang="es-MX" sz="1600" b="1" dirty="0">
                <a:solidFill>
                  <a:srgbClr val="0000CC"/>
                </a:solidFill>
              </a:rPr>
              <a:t>     4.2 SE &lt;- SE + E</a:t>
            </a:r>
          </a:p>
          <a:p>
            <a:pPr eaLnBrk="1" hangingPunct="1">
              <a:lnSpc>
                <a:spcPct val="80000"/>
              </a:lnSpc>
              <a:spcBef>
                <a:spcPct val="50000"/>
              </a:spcBef>
            </a:pPr>
            <a:r>
              <a:rPr lang="es-MX" sz="1600" b="1" dirty="0">
                <a:solidFill>
                  <a:srgbClr val="0000CC"/>
                </a:solidFill>
              </a:rPr>
              <a:t>     4.3 SP &lt;- SP + P</a:t>
            </a:r>
          </a:p>
          <a:p>
            <a:pPr eaLnBrk="1" hangingPunct="1">
              <a:lnSpc>
                <a:spcPct val="80000"/>
              </a:lnSpc>
              <a:spcBef>
                <a:spcPct val="50000"/>
              </a:spcBef>
            </a:pPr>
            <a:r>
              <a:rPr lang="es-MX" sz="1600" b="1" dirty="0">
                <a:solidFill>
                  <a:srgbClr val="0000CC"/>
                </a:solidFill>
              </a:rPr>
              <a:t>     4.4 Incrementar el contador: NE &lt;- NE + 1     </a:t>
            </a:r>
          </a:p>
          <a:p>
            <a:pPr eaLnBrk="1" hangingPunct="1">
              <a:lnSpc>
                <a:spcPct val="80000"/>
              </a:lnSpc>
              <a:spcBef>
                <a:spcPct val="50000"/>
              </a:spcBef>
            </a:pPr>
            <a:r>
              <a:rPr lang="es-MX" sz="1600" b="1" dirty="0">
                <a:solidFill>
                  <a:srgbClr val="0000CC"/>
                </a:solidFill>
              </a:rPr>
              <a:t>     FIN-MIENTRAS</a:t>
            </a:r>
            <a:endParaRPr lang="it-IT" sz="1600" b="1" dirty="0">
              <a:solidFill>
                <a:srgbClr val="0000CC"/>
              </a:solidFill>
            </a:endParaRPr>
          </a:p>
        </p:txBody>
      </p:sp>
      <p:sp>
        <p:nvSpPr>
          <p:cNvPr id="4" name="Text Box 47"/>
          <p:cNvSpPr txBox="1">
            <a:spLocks noChangeArrowheads="1"/>
          </p:cNvSpPr>
          <p:nvPr/>
        </p:nvSpPr>
        <p:spPr bwMode="auto">
          <a:xfrm>
            <a:off x="323850" y="4941888"/>
            <a:ext cx="4535488" cy="1557337"/>
          </a:xfrm>
          <a:prstGeom prst="rect">
            <a:avLst/>
          </a:prstGeom>
          <a:solidFill>
            <a:srgbClr val="F3E299"/>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lnSpc>
                <a:spcPct val="80000"/>
              </a:lnSpc>
              <a:spcBef>
                <a:spcPct val="50000"/>
              </a:spcBef>
              <a:buFontTx/>
              <a:buAutoNum type="arabicPeriod" startAt="5"/>
            </a:pPr>
            <a:r>
              <a:rPr lang="es-MX" sz="1600" b="1" dirty="0">
                <a:solidFill>
                  <a:srgbClr val="0000CC"/>
                </a:solidFill>
              </a:rPr>
              <a:t>Calcular la media de la edad: ME &lt;- SE/N</a:t>
            </a:r>
          </a:p>
          <a:p>
            <a:pPr eaLnBrk="1" hangingPunct="1">
              <a:lnSpc>
                <a:spcPct val="80000"/>
              </a:lnSpc>
              <a:spcBef>
                <a:spcPct val="50000"/>
              </a:spcBef>
              <a:buFontTx/>
              <a:buAutoNum type="arabicPeriod" startAt="5"/>
            </a:pPr>
            <a:r>
              <a:rPr lang="es-MX" sz="1600" b="1" dirty="0">
                <a:solidFill>
                  <a:srgbClr val="0000CC"/>
                </a:solidFill>
              </a:rPr>
              <a:t>Calcular la media del peso: MP &lt;- SP/N</a:t>
            </a:r>
          </a:p>
          <a:p>
            <a:pPr eaLnBrk="1" hangingPunct="1">
              <a:lnSpc>
                <a:spcPct val="80000"/>
              </a:lnSpc>
              <a:spcBef>
                <a:spcPct val="50000"/>
              </a:spcBef>
              <a:buFontTx/>
              <a:buAutoNum type="arabicPeriod" startAt="5"/>
            </a:pPr>
            <a:r>
              <a:rPr lang="es-MX" sz="1600" b="1" dirty="0">
                <a:solidFill>
                  <a:srgbClr val="0000CC"/>
                </a:solidFill>
              </a:rPr>
              <a:t>Escribir “La edad promedio es: ”, ME</a:t>
            </a:r>
          </a:p>
          <a:p>
            <a:pPr eaLnBrk="1" hangingPunct="1">
              <a:lnSpc>
                <a:spcPct val="80000"/>
              </a:lnSpc>
              <a:spcBef>
                <a:spcPct val="50000"/>
              </a:spcBef>
              <a:buFontTx/>
              <a:buAutoNum type="arabicPeriod" startAt="5"/>
            </a:pPr>
            <a:r>
              <a:rPr lang="es-MX" sz="1600" b="1" dirty="0">
                <a:solidFill>
                  <a:srgbClr val="0000CC"/>
                </a:solidFill>
              </a:rPr>
              <a:t>Escribir “El peso promedio es: ”, MP</a:t>
            </a:r>
          </a:p>
          <a:p>
            <a:pPr eaLnBrk="1" hangingPunct="1">
              <a:lnSpc>
                <a:spcPct val="80000"/>
              </a:lnSpc>
              <a:spcBef>
                <a:spcPct val="50000"/>
              </a:spcBef>
              <a:buFontTx/>
              <a:buAutoNum type="arabicPeriod" startAt="5"/>
            </a:pPr>
            <a:r>
              <a:rPr lang="es-MX" sz="1600" b="1" dirty="0">
                <a:solidFill>
                  <a:srgbClr val="0000CC"/>
                </a:solidFill>
              </a:rPr>
              <a:t>Fin </a:t>
            </a:r>
            <a:endParaRPr lang="it-IT" sz="1600" b="1" dirty="0">
              <a:solidFill>
                <a:srgbClr val="0000CC"/>
              </a:solidFill>
            </a:endParaRPr>
          </a:p>
        </p:txBody>
      </p:sp>
      <p:grpSp>
        <p:nvGrpSpPr>
          <p:cNvPr id="5" name="Group 67"/>
          <p:cNvGrpSpPr>
            <a:grpSpLocks/>
          </p:cNvGrpSpPr>
          <p:nvPr/>
        </p:nvGrpSpPr>
        <p:grpSpPr bwMode="auto">
          <a:xfrm>
            <a:off x="6443663" y="2347913"/>
            <a:ext cx="1296987" cy="3960812"/>
            <a:chOff x="4059" y="1479"/>
            <a:chExt cx="817" cy="2495"/>
          </a:xfrm>
        </p:grpSpPr>
        <p:sp>
          <p:nvSpPr>
            <p:cNvPr id="6" name="AutoShape 48"/>
            <p:cNvSpPr>
              <a:spLocks noChangeArrowheads="1"/>
            </p:cNvSpPr>
            <p:nvPr/>
          </p:nvSpPr>
          <p:spPr bwMode="auto">
            <a:xfrm>
              <a:off x="4104" y="1479"/>
              <a:ext cx="726" cy="272"/>
            </a:xfrm>
            <a:prstGeom prst="roundRect">
              <a:avLst>
                <a:gd name="adj" fmla="val 16667"/>
              </a:avLst>
            </a:prstGeom>
            <a:solidFill>
              <a:srgbClr val="F3E299"/>
            </a:solidFill>
            <a:ln w="9525">
              <a:solidFill>
                <a:schemeClr val="tx1"/>
              </a:solidFill>
              <a:round/>
              <a:headEnd/>
              <a:tailEnd/>
            </a:ln>
          </p:spPr>
          <p:txBody>
            <a:bodyPr wrap="none" anchor="ctr"/>
            <a:lstStyle/>
            <a:p>
              <a:endParaRPr lang="es-MX"/>
            </a:p>
          </p:txBody>
        </p:sp>
        <p:sp>
          <p:nvSpPr>
            <p:cNvPr id="7" name="Text Box 49"/>
            <p:cNvSpPr txBox="1">
              <a:spLocks noChangeArrowheads="1"/>
            </p:cNvSpPr>
            <p:nvPr/>
          </p:nvSpPr>
          <p:spPr bwMode="auto">
            <a:xfrm>
              <a:off x="4104" y="1525"/>
              <a:ext cx="72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spcBef>
                  <a:spcPct val="50000"/>
                </a:spcBef>
              </a:pPr>
              <a:r>
                <a:rPr lang="es-MX" sz="1400" b="1"/>
                <a:t>Inicio</a:t>
              </a:r>
              <a:endParaRPr lang="it-IT" sz="1400" b="1"/>
            </a:p>
          </p:txBody>
        </p:sp>
        <p:sp>
          <p:nvSpPr>
            <p:cNvPr id="8" name="AutoShape 50"/>
            <p:cNvSpPr>
              <a:spLocks noChangeArrowheads="1"/>
            </p:cNvSpPr>
            <p:nvPr/>
          </p:nvSpPr>
          <p:spPr bwMode="auto">
            <a:xfrm>
              <a:off x="4059" y="1933"/>
              <a:ext cx="817" cy="227"/>
            </a:xfrm>
            <a:prstGeom prst="parallelogram">
              <a:avLst>
                <a:gd name="adj" fmla="val 89978"/>
              </a:avLst>
            </a:prstGeom>
            <a:solidFill>
              <a:srgbClr val="F3E299"/>
            </a:solidFill>
            <a:ln w="9525">
              <a:solidFill>
                <a:schemeClr val="tx1"/>
              </a:solidFill>
              <a:miter lim="800000"/>
              <a:headEnd/>
              <a:tailEnd/>
            </a:ln>
          </p:spPr>
          <p:txBody>
            <a:bodyPr wrap="none" anchor="ctr"/>
            <a:lstStyle/>
            <a:p>
              <a:endParaRPr lang="es-MX"/>
            </a:p>
          </p:txBody>
        </p:sp>
        <p:sp>
          <p:nvSpPr>
            <p:cNvPr id="9" name="Text Box 51"/>
            <p:cNvSpPr txBox="1">
              <a:spLocks noChangeArrowheads="1"/>
            </p:cNvSpPr>
            <p:nvPr/>
          </p:nvSpPr>
          <p:spPr bwMode="auto">
            <a:xfrm>
              <a:off x="4104" y="1933"/>
              <a:ext cx="72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spcBef>
                  <a:spcPct val="50000"/>
                </a:spcBef>
              </a:pPr>
              <a:r>
                <a:rPr lang="es-MX" sz="1400" b="1"/>
                <a:t>Leer N</a:t>
              </a:r>
              <a:endParaRPr lang="it-IT" sz="1400" b="1"/>
            </a:p>
          </p:txBody>
        </p:sp>
        <p:sp>
          <p:nvSpPr>
            <p:cNvPr id="10" name="Rectangle 52"/>
            <p:cNvSpPr>
              <a:spLocks noChangeArrowheads="1"/>
            </p:cNvSpPr>
            <p:nvPr/>
          </p:nvSpPr>
          <p:spPr bwMode="auto">
            <a:xfrm>
              <a:off x="4104" y="2341"/>
              <a:ext cx="680" cy="272"/>
            </a:xfrm>
            <a:prstGeom prst="rect">
              <a:avLst/>
            </a:prstGeom>
            <a:solidFill>
              <a:srgbClr val="F3E299"/>
            </a:solidFill>
            <a:ln w="9525">
              <a:solidFill>
                <a:schemeClr val="tx1"/>
              </a:solidFill>
              <a:miter lim="800000"/>
              <a:headEnd/>
              <a:tailEnd/>
            </a:ln>
          </p:spPr>
          <p:txBody>
            <a:bodyPr wrap="none" anchor="ctr"/>
            <a:lstStyle/>
            <a:p>
              <a:endParaRPr lang="es-MX"/>
            </a:p>
          </p:txBody>
        </p:sp>
        <p:sp>
          <p:nvSpPr>
            <p:cNvPr id="11" name="Rectangle 53"/>
            <p:cNvSpPr>
              <a:spLocks noChangeArrowheads="1"/>
            </p:cNvSpPr>
            <p:nvPr/>
          </p:nvSpPr>
          <p:spPr bwMode="auto">
            <a:xfrm>
              <a:off x="4104" y="2795"/>
              <a:ext cx="680" cy="272"/>
            </a:xfrm>
            <a:prstGeom prst="rect">
              <a:avLst/>
            </a:prstGeom>
            <a:solidFill>
              <a:srgbClr val="F3E299"/>
            </a:solidFill>
            <a:ln w="9525">
              <a:solidFill>
                <a:schemeClr val="tx1"/>
              </a:solidFill>
              <a:miter lim="800000"/>
              <a:headEnd/>
              <a:tailEnd/>
            </a:ln>
          </p:spPr>
          <p:txBody>
            <a:bodyPr wrap="none" anchor="ctr"/>
            <a:lstStyle/>
            <a:p>
              <a:endParaRPr lang="es-MX"/>
            </a:p>
          </p:txBody>
        </p:sp>
        <p:sp>
          <p:nvSpPr>
            <p:cNvPr id="12" name="Rectangle 54"/>
            <p:cNvSpPr>
              <a:spLocks noChangeArrowheads="1"/>
            </p:cNvSpPr>
            <p:nvPr/>
          </p:nvSpPr>
          <p:spPr bwMode="auto">
            <a:xfrm>
              <a:off x="4104" y="3248"/>
              <a:ext cx="680" cy="272"/>
            </a:xfrm>
            <a:prstGeom prst="rect">
              <a:avLst/>
            </a:prstGeom>
            <a:solidFill>
              <a:srgbClr val="F3E299"/>
            </a:solidFill>
            <a:ln w="9525">
              <a:solidFill>
                <a:schemeClr val="tx1"/>
              </a:solidFill>
              <a:miter lim="800000"/>
              <a:headEnd/>
              <a:tailEnd/>
            </a:ln>
          </p:spPr>
          <p:txBody>
            <a:bodyPr wrap="none" anchor="ctr"/>
            <a:lstStyle/>
            <a:p>
              <a:endParaRPr lang="es-MX"/>
            </a:p>
          </p:txBody>
        </p:sp>
        <p:sp>
          <p:nvSpPr>
            <p:cNvPr id="13" name="Text Box 56"/>
            <p:cNvSpPr txBox="1">
              <a:spLocks noChangeArrowheads="1"/>
            </p:cNvSpPr>
            <p:nvPr/>
          </p:nvSpPr>
          <p:spPr bwMode="auto">
            <a:xfrm>
              <a:off x="4059" y="2386"/>
              <a:ext cx="771"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spcBef>
                  <a:spcPct val="50000"/>
                </a:spcBef>
              </a:pPr>
              <a:r>
                <a:rPr lang="es-MX" sz="1400" b="1"/>
                <a:t>NE &lt;- 0</a:t>
              </a:r>
              <a:endParaRPr lang="it-IT" sz="1400" b="1"/>
            </a:p>
          </p:txBody>
        </p:sp>
        <p:sp>
          <p:nvSpPr>
            <p:cNvPr id="14" name="Text Box 57"/>
            <p:cNvSpPr txBox="1">
              <a:spLocks noChangeArrowheads="1"/>
            </p:cNvSpPr>
            <p:nvPr/>
          </p:nvSpPr>
          <p:spPr bwMode="auto">
            <a:xfrm>
              <a:off x="4059" y="2840"/>
              <a:ext cx="771"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spcBef>
                  <a:spcPct val="50000"/>
                </a:spcBef>
              </a:pPr>
              <a:r>
                <a:rPr lang="es-MX" sz="1400" b="1"/>
                <a:t>SE &lt;- 0</a:t>
              </a:r>
              <a:endParaRPr lang="it-IT" sz="1400" b="1"/>
            </a:p>
          </p:txBody>
        </p:sp>
        <p:sp>
          <p:nvSpPr>
            <p:cNvPr id="15" name="Text Box 58"/>
            <p:cNvSpPr txBox="1">
              <a:spLocks noChangeArrowheads="1"/>
            </p:cNvSpPr>
            <p:nvPr/>
          </p:nvSpPr>
          <p:spPr bwMode="auto">
            <a:xfrm>
              <a:off x="4059" y="3294"/>
              <a:ext cx="771"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spcBef>
                  <a:spcPct val="50000"/>
                </a:spcBef>
              </a:pPr>
              <a:r>
                <a:rPr lang="es-MX" sz="1400" b="1"/>
                <a:t>SP &lt;- 0</a:t>
              </a:r>
              <a:endParaRPr lang="it-IT" sz="1400" b="1"/>
            </a:p>
          </p:txBody>
        </p:sp>
        <p:sp>
          <p:nvSpPr>
            <p:cNvPr id="16" name="Line 59"/>
            <p:cNvSpPr>
              <a:spLocks noChangeShapeType="1"/>
            </p:cNvSpPr>
            <p:nvPr/>
          </p:nvSpPr>
          <p:spPr bwMode="auto">
            <a:xfrm>
              <a:off x="4467" y="1751"/>
              <a:ext cx="0" cy="18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s-PE"/>
            </a:p>
          </p:txBody>
        </p:sp>
        <p:sp>
          <p:nvSpPr>
            <p:cNvPr id="17" name="Line 60"/>
            <p:cNvSpPr>
              <a:spLocks noChangeShapeType="1"/>
            </p:cNvSpPr>
            <p:nvPr/>
          </p:nvSpPr>
          <p:spPr bwMode="auto">
            <a:xfrm>
              <a:off x="4467" y="2160"/>
              <a:ext cx="0" cy="181"/>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s-PE"/>
            </a:p>
          </p:txBody>
        </p:sp>
        <p:sp>
          <p:nvSpPr>
            <p:cNvPr id="18" name="Line 61"/>
            <p:cNvSpPr>
              <a:spLocks noChangeShapeType="1"/>
            </p:cNvSpPr>
            <p:nvPr/>
          </p:nvSpPr>
          <p:spPr bwMode="auto">
            <a:xfrm>
              <a:off x="4467" y="2613"/>
              <a:ext cx="0" cy="18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s-PE"/>
            </a:p>
          </p:txBody>
        </p:sp>
        <p:sp>
          <p:nvSpPr>
            <p:cNvPr id="19" name="Line 62"/>
            <p:cNvSpPr>
              <a:spLocks noChangeShapeType="1"/>
            </p:cNvSpPr>
            <p:nvPr/>
          </p:nvSpPr>
          <p:spPr bwMode="auto">
            <a:xfrm>
              <a:off x="4467" y="3067"/>
              <a:ext cx="0" cy="181"/>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s-PE"/>
            </a:p>
          </p:txBody>
        </p:sp>
        <p:sp>
          <p:nvSpPr>
            <p:cNvPr id="20" name="Oval 63"/>
            <p:cNvSpPr>
              <a:spLocks noChangeArrowheads="1"/>
            </p:cNvSpPr>
            <p:nvPr/>
          </p:nvSpPr>
          <p:spPr bwMode="auto">
            <a:xfrm>
              <a:off x="4331" y="3702"/>
              <a:ext cx="272" cy="272"/>
            </a:xfrm>
            <a:prstGeom prst="ellipse">
              <a:avLst/>
            </a:prstGeom>
            <a:solidFill>
              <a:srgbClr val="F3E299"/>
            </a:solidFill>
            <a:ln w="9525">
              <a:solidFill>
                <a:schemeClr val="tx1"/>
              </a:solidFill>
              <a:round/>
              <a:headEnd/>
              <a:tailEnd/>
            </a:ln>
          </p:spPr>
          <p:txBody>
            <a:bodyPr wrap="none" anchor="ctr"/>
            <a:lstStyle/>
            <a:p>
              <a:endParaRPr lang="es-MX"/>
            </a:p>
          </p:txBody>
        </p:sp>
        <p:sp>
          <p:nvSpPr>
            <p:cNvPr id="21" name="Line 64"/>
            <p:cNvSpPr>
              <a:spLocks noChangeShapeType="1"/>
            </p:cNvSpPr>
            <p:nvPr/>
          </p:nvSpPr>
          <p:spPr bwMode="auto">
            <a:xfrm>
              <a:off x="4467" y="3520"/>
              <a:ext cx="0" cy="18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s-PE"/>
            </a:p>
          </p:txBody>
        </p:sp>
        <p:sp>
          <p:nvSpPr>
            <p:cNvPr id="22" name="Text Box 65"/>
            <p:cNvSpPr txBox="1">
              <a:spLocks noChangeArrowheads="1"/>
            </p:cNvSpPr>
            <p:nvPr/>
          </p:nvSpPr>
          <p:spPr bwMode="auto">
            <a:xfrm>
              <a:off x="4331" y="3747"/>
              <a:ext cx="27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spcBef>
                  <a:spcPct val="50000"/>
                </a:spcBef>
              </a:pPr>
              <a:r>
                <a:rPr lang="es-MX" sz="1400" b="1"/>
                <a:t>1</a:t>
              </a:r>
              <a:endParaRPr lang="it-IT" sz="1400" b="1"/>
            </a:p>
          </p:txBody>
        </p:sp>
      </p:grpSp>
      <p:sp>
        <p:nvSpPr>
          <p:cNvPr id="23" name="AutoShape 66"/>
          <p:cNvSpPr>
            <a:spLocks noChangeArrowheads="1"/>
          </p:cNvSpPr>
          <p:nvPr/>
        </p:nvSpPr>
        <p:spPr bwMode="auto">
          <a:xfrm>
            <a:off x="5292725" y="4005263"/>
            <a:ext cx="719138" cy="647700"/>
          </a:xfrm>
          <a:prstGeom prst="rightArrow">
            <a:avLst>
              <a:gd name="adj1" fmla="val 50000"/>
              <a:gd name="adj2" fmla="val 27757"/>
            </a:avLst>
          </a:prstGeom>
          <a:solidFill>
            <a:srgbClr val="CE3016"/>
          </a:solidFill>
          <a:ln w="9525">
            <a:solidFill>
              <a:schemeClr val="tx1"/>
            </a:solidFill>
            <a:miter lim="800000"/>
            <a:headEnd/>
            <a:tailEnd/>
          </a:ln>
        </p:spPr>
        <p:txBody>
          <a:bodyPr wrap="none" anchor="ctr"/>
          <a:lstStyle/>
          <a:p>
            <a:endParaRPr lang="es-MX"/>
          </a:p>
        </p:txBody>
      </p:sp>
    </p:spTree>
    <p:extLst>
      <p:ext uri="{BB962C8B-B14F-4D97-AF65-F5344CB8AC3E}">
        <p14:creationId xmlns:p14="http://schemas.microsoft.com/office/powerpoint/2010/main" val="2749258643"/>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4"/>
          <p:cNvSpPr txBox="1">
            <a:spLocks noChangeArrowheads="1"/>
          </p:cNvSpPr>
          <p:nvPr/>
        </p:nvSpPr>
        <p:spPr bwMode="auto">
          <a:xfrm>
            <a:off x="179388" y="619547"/>
            <a:ext cx="489743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spcBef>
                <a:spcPct val="50000"/>
              </a:spcBef>
            </a:pPr>
            <a:r>
              <a:rPr lang="es-MX" sz="2400" b="1" dirty="0"/>
              <a:t>Continuación </a:t>
            </a:r>
            <a:endParaRPr lang="it-IT" sz="2400" b="1" dirty="0"/>
          </a:p>
        </p:txBody>
      </p:sp>
      <p:sp>
        <p:nvSpPr>
          <p:cNvPr id="3" name="Text Box 5"/>
          <p:cNvSpPr txBox="1">
            <a:spLocks noChangeArrowheads="1"/>
          </p:cNvSpPr>
          <p:nvPr/>
        </p:nvSpPr>
        <p:spPr bwMode="auto">
          <a:xfrm>
            <a:off x="323850" y="1484734"/>
            <a:ext cx="4537075" cy="2827338"/>
          </a:xfrm>
          <a:prstGeom prst="rect">
            <a:avLst/>
          </a:prstGeom>
          <a:solidFill>
            <a:srgbClr val="F3E299"/>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lnSpc>
                <a:spcPct val="80000"/>
              </a:lnSpc>
              <a:spcBef>
                <a:spcPct val="50000"/>
              </a:spcBef>
              <a:buFontTx/>
              <a:buAutoNum type="arabicPeriod"/>
            </a:pPr>
            <a:r>
              <a:rPr lang="es-MX" sz="1600" b="1" dirty="0">
                <a:solidFill>
                  <a:srgbClr val="0000CC"/>
                </a:solidFill>
              </a:rPr>
              <a:t>Inicio</a:t>
            </a:r>
          </a:p>
          <a:p>
            <a:pPr eaLnBrk="1" hangingPunct="1">
              <a:lnSpc>
                <a:spcPct val="80000"/>
              </a:lnSpc>
              <a:spcBef>
                <a:spcPct val="50000"/>
              </a:spcBef>
              <a:buFontTx/>
              <a:buAutoNum type="arabicPeriod"/>
            </a:pPr>
            <a:r>
              <a:rPr lang="es-MX" sz="1600" b="1" dirty="0">
                <a:solidFill>
                  <a:srgbClr val="0000CC"/>
                </a:solidFill>
              </a:rPr>
              <a:t>Leer cantidad de estudiantes (N)</a:t>
            </a:r>
          </a:p>
          <a:p>
            <a:pPr eaLnBrk="1" hangingPunct="1">
              <a:lnSpc>
                <a:spcPct val="80000"/>
              </a:lnSpc>
              <a:spcBef>
                <a:spcPct val="50000"/>
              </a:spcBef>
              <a:buFontTx/>
              <a:buAutoNum type="arabicPeriod"/>
            </a:pPr>
            <a:r>
              <a:rPr lang="es-MX" sz="1600" b="1" dirty="0">
                <a:solidFill>
                  <a:srgbClr val="0000CC"/>
                </a:solidFill>
              </a:rPr>
              <a:t>NE &lt;- 0, SE &lt;- 0, SP &lt;- 0</a:t>
            </a:r>
          </a:p>
          <a:p>
            <a:pPr eaLnBrk="1" hangingPunct="1">
              <a:lnSpc>
                <a:spcPct val="80000"/>
              </a:lnSpc>
              <a:spcBef>
                <a:spcPct val="50000"/>
              </a:spcBef>
              <a:buFontTx/>
              <a:buAutoNum type="arabicPeriod"/>
            </a:pPr>
            <a:r>
              <a:rPr lang="es-MX" sz="1600" b="1" dirty="0">
                <a:solidFill>
                  <a:srgbClr val="0000CC"/>
                </a:solidFill>
              </a:rPr>
              <a:t>MIENTRAS NE &lt; N</a:t>
            </a:r>
          </a:p>
          <a:p>
            <a:pPr eaLnBrk="1" hangingPunct="1">
              <a:lnSpc>
                <a:spcPct val="80000"/>
              </a:lnSpc>
              <a:spcBef>
                <a:spcPct val="50000"/>
              </a:spcBef>
            </a:pPr>
            <a:r>
              <a:rPr lang="es-MX" sz="1600" b="1" dirty="0">
                <a:solidFill>
                  <a:srgbClr val="0000CC"/>
                </a:solidFill>
              </a:rPr>
              <a:t>     4.1 Leer edad y peso del estudiante (E, P)</a:t>
            </a:r>
          </a:p>
          <a:p>
            <a:pPr eaLnBrk="1" hangingPunct="1">
              <a:lnSpc>
                <a:spcPct val="80000"/>
              </a:lnSpc>
              <a:spcBef>
                <a:spcPct val="50000"/>
              </a:spcBef>
            </a:pPr>
            <a:r>
              <a:rPr lang="es-MX" sz="1600" b="1" dirty="0">
                <a:solidFill>
                  <a:srgbClr val="0000CC"/>
                </a:solidFill>
              </a:rPr>
              <a:t>     4.2 SE &lt;- SE + E</a:t>
            </a:r>
          </a:p>
          <a:p>
            <a:pPr eaLnBrk="1" hangingPunct="1">
              <a:lnSpc>
                <a:spcPct val="80000"/>
              </a:lnSpc>
              <a:spcBef>
                <a:spcPct val="50000"/>
              </a:spcBef>
            </a:pPr>
            <a:r>
              <a:rPr lang="es-MX" sz="1600" b="1" dirty="0">
                <a:solidFill>
                  <a:srgbClr val="0000CC"/>
                </a:solidFill>
              </a:rPr>
              <a:t>     4.3 SP &lt;- SP + P</a:t>
            </a:r>
          </a:p>
          <a:p>
            <a:pPr eaLnBrk="1" hangingPunct="1">
              <a:lnSpc>
                <a:spcPct val="80000"/>
              </a:lnSpc>
              <a:spcBef>
                <a:spcPct val="50000"/>
              </a:spcBef>
            </a:pPr>
            <a:r>
              <a:rPr lang="es-MX" sz="1600" b="1" dirty="0">
                <a:solidFill>
                  <a:srgbClr val="0000CC"/>
                </a:solidFill>
              </a:rPr>
              <a:t>     4.4 Incrementar el contador: NE &lt;- NE + 1     </a:t>
            </a:r>
          </a:p>
          <a:p>
            <a:pPr eaLnBrk="1" hangingPunct="1">
              <a:lnSpc>
                <a:spcPct val="80000"/>
              </a:lnSpc>
              <a:spcBef>
                <a:spcPct val="50000"/>
              </a:spcBef>
            </a:pPr>
            <a:r>
              <a:rPr lang="es-MX" sz="1600" b="1" dirty="0">
                <a:solidFill>
                  <a:srgbClr val="0000CC"/>
                </a:solidFill>
              </a:rPr>
              <a:t>     FIN-MIENTRAS</a:t>
            </a:r>
            <a:endParaRPr lang="it-IT" sz="1600" b="1" dirty="0">
              <a:solidFill>
                <a:srgbClr val="0000CC"/>
              </a:solidFill>
            </a:endParaRPr>
          </a:p>
        </p:txBody>
      </p:sp>
      <p:sp>
        <p:nvSpPr>
          <p:cNvPr id="4" name="Text Box 6"/>
          <p:cNvSpPr txBox="1">
            <a:spLocks noChangeArrowheads="1"/>
          </p:cNvSpPr>
          <p:nvPr/>
        </p:nvSpPr>
        <p:spPr bwMode="auto">
          <a:xfrm>
            <a:off x="323850" y="4293022"/>
            <a:ext cx="4535488" cy="1557337"/>
          </a:xfrm>
          <a:prstGeom prst="rect">
            <a:avLst/>
          </a:prstGeom>
          <a:solidFill>
            <a:srgbClr val="F3E299"/>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lnSpc>
                <a:spcPct val="80000"/>
              </a:lnSpc>
              <a:spcBef>
                <a:spcPct val="50000"/>
              </a:spcBef>
              <a:buFontTx/>
              <a:buAutoNum type="arabicPeriod" startAt="5"/>
            </a:pPr>
            <a:r>
              <a:rPr lang="es-MX" sz="1600" b="1" dirty="0">
                <a:solidFill>
                  <a:srgbClr val="0000CC"/>
                </a:solidFill>
              </a:rPr>
              <a:t>Calcular la media de la edad: ME &lt;- SE/N</a:t>
            </a:r>
          </a:p>
          <a:p>
            <a:pPr eaLnBrk="1" hangingPunct="1">
              <a:lnSpc>
                <a:spcPct val="80000"/>
              </a:lnSpc>
              <a:spcBef>
                <a:spcPct val="50000"/>
              </a:spcBef>
              <a:buFontTx/>
              <a:buAutoNum type="arabicPeriod" startAt="5"/>
            </a:pPr>
            <a:r>
              <a:rPr lang="es-MX" sz="1600" b="1" dirty="0">
                <a:solidFill>
                  <a:srgbClr val="0000CC"/>
                </a:solidFill>
              </a:rPr>
              <a:t>Calcular la media del peso: MP &lt;- SP/N</a:t>
            </a:r>
          </a:p>
          <a:p>
            <a:pPr eaLnBrk="1" hangingPunct="1">
              <a:lnSpc>
                <a:spcPct val="80000"/>
              </a:lnSpc>
              <a:spcBef>
                <a:spcPct val="50000"/>
              </a:spcBef>
              <a:buFontTx/>
              <a:buAutoNum type="arabicPeriod" startAt="5"/>
            </a:pPr>
            <a:r>
              <a:rPr lang="es-MX" sz="1600" b="1" dirty="0">
                <a:solidFill>
                  <a:srgbClr val="0000CC"/>
                </a:solidFill>
              </a:rPr>
              <a:t>Escribir “La edad promedio es: ”, ME</a:t>
            </a:r>
          </a:p>
          <a:p>
            <a:pPr eaLnBrk="1" hangingPunct="1">
              <a:lnSpc>
                <a:spcPct val="80000"/>
              </a:lnSpc>
              <a:spcBef>
                <a:spcPct val="50000"/>
              </a:spcBef>
              <a:buFontTx/>
              <a:buAutoNum type="arabicPeriod" startAt="5"/>
            </a:pPr>
            <a:r>
              <a:rPr lang="es-MX" sz="1600" b="1" dirty="0">
                <a:solidFill>
                  <a:srgbClr val="0000CC"/>
                </a:solidFill>
              </a:rPr>
              <a:t>Escribir “El peso promedio es: ”, MP</a:t>
            </a:r>
          </a:p>
          <a:p>
            <a:pPr eaLnBrk="1" hangingPunct="1">
              <a:lnSpc>
                <a:spcPct val="80000"/>
              </a:lnSpc>
              <a:spcBef>
                <a:spcPct val="50000"/>
              </a:spcBef>
              <a:buFontTx/>
              <a:buAutoNum type="arabicPeriod" startAt="5"/>
            </a:pPr>
            <a:r>
              <a:rPr lang="es-MX" sz="1600" b="1" dirty="0">
                <a:solidFill>
                  <a:srgbClr val="0000CC"/>
                </a:solidFill>
              </a:rPr>
              <a:t>Fin </a:t>
            </a:r>
            <a:endParaRPr lang="it-IT" sz="1600" b="1" dirty="0">
              <a:solidFill>
                <a:srgbClr val="0000CC"/>
              </a:solidFill>
            </a:endParaRPr>
          </a:p>
        </p:txBody>
      </p:sp>
      <p:sp>
        <p:nvSpPr>
          <p:cNvPr id="5" name="AutoShape 24"/>
          <p:cNvSpPr>
            <a:spLocks noChangeArrowheads="1"/>
          </p:cNvSpPr>
          <p:nvPr/>
        </p:nvSpPr>
        <p:spPr bwMode="auto">
          <a:xfrm>
            <a:off x="5435600" y="3067472"/>
            <a:ext cx="719138" cy="647700"/>
          </a:xfrm>
          <a:prstGeom prst="rightArrow">
            <a:avLst>
              <a:gd name="adj1" fmla="val 50000"/>
              <a:gd name="adj2" fmla="val 27757"/>
            </a:avLst>
          </a:prstGeom>
          <a:solidFill>
            <a:srgbClr val="CE3016"/>
          </a:solidFill>
          <a:ln w="9525">
            <a:solidFill>
              <a:schemeClr val="tx1"/>
            </a:solidFill>
            <a:miter lim="800000"/>
            <a:headEnd/>
            <a:tailEnd/>
          </a:ln>
        </p:spPr>
        <p:txBody>
          <a:bodyPr wrap="none" anchor="ctr"/>
          <a:lstStyle/>
          <a:p>
            <a:endParaRPr lang="es-MX"/>
          </a:p>
        </p:txBody>
      </p:sp>
      <p:grpSp>
        <p:nvGrpSpPr>
          <p:cNvPr id="6" name="Group 44"/>
          <p:cNvGrpSpPr>
            <a:grpSpLocks/>
          </p:cNvGrpSpPr>
          <p:nvPr/>
        </p:nvGrpSpPr>
        <p:grpSpPr bwMode="auto">
          <a:xfrm>
            <a:off x="6804025" y="476672"/>
            <a:ext cx="1584325" cy="5589587"/>
            <a:chOff x="4286" y="709"/>
            <a:chExt cx="998" cy="3521"/>
          </a:xfrm>
        </p:grpSpPr>
        <p:sp>
          <p:nvSpPr>
            <p:cNvPr id="7" name="AutoShape 7"/>
            <p:cNvSpPr>
              <a:spLocks noChangeArrowheads="1"/>
            </p:cNvSpPr>
            <p:nvPr/>
          </p:nvSpPr>
          <p:spPr bwMode="auto">
            <a:xfrm>
              <a:off x="4422" y="4020"/>
              <a:ext cx="726" cy="210"/>
            </a:xfrm>
            <a:prstGeom prst="roundRect">
              <a:avLst>
                <a:gd name="adj" fmla="val 16667"/>
              </a:avLst>
            </a:prstGeom>
            <a:solidFill>
              <a:srgbClr val="F3E299"/>
            </a:solidFill>
            <a:ln w="9525">
              <a:solidFill>
                <a:schemeClr val="tx1"/>
              </a:solidFill>
              <a:round/>
              <a:headEnd/>
              <a:tailEnd/>
            </a:ln>
          </p:spPr>
          <p:txBody>
            <a:bodyPr wrap="none" anchor="ctr"/>
            <a:lstStyle/>
            <a:p>
              <a:endParaRPr lang="es-MX"/>
            </a:p>
          </p:txBody>
        </p:sp>
        <p:sp>
          <p:nvSpPr>
            <p:cNvPr id="8" name="Text Box 8"/>
            <p:cNvSpPr txBox="1">
              <a:spLocks noChangeArrowheads="1"/>
            </p:cNvSpPr>
            <p:nvPr/>
          </p:nvSpPr>
          <p:spPr bwMode="auto">
            <a:xfrm>
              <a:off x="4422" y="4020"/>
              <a:ext cx="72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spcBef>
                  <a:spcPct val="50000"/>
                </a:spcBef>
              </a:pPr>
              <a:r>
                <a:rPr lang="es-MX" sz="1400" b="1"/>
                <a:t>Fin</a:t>
              </a:r>
              <a:endParaRPr lang="it-IT" sz="1400" b="1"/>
            </a:p>
          </p:txBody>
        </p:sp>
        <p:sp>
          <p:nvSpPr>
            <p:cNvPr id="9" name="AutoShape 9"/>
            <p:cNvSpPr>
              <a:spLocks noChangeArrowheads="1"/>
            </p:cNvSpPr>
            <p:nvPr/>
          </p:nvSpPr>
          <p:spPr bwMode="auto">
            <a:xfrm>
              <a:off x="4467" y="1072"/>
              <a:ext cx="817" cy="227"/>
            </a:xfrm>
            <a:prstGeom prst="parallelogram">
              <a:avLst>
                <a:gd name="adj" fmla="val 89978"/>
              </a:avLst>
            </a:prstGeom>
            <a:solidFill>
              <a:srgbClr val="F3E299"/>
            </a:solidFill>
            <a:ln w="9525">
              <a:solidFill>
                <a:schemeClr val="tx1"/>
              </a:solidFill>
              <a:miter lim="800000"/>
              <a:headEnd/>
              <a:tailEnd/>
            </a:ln>
          </p:spPr>
          <p:txBody>
            <a:bodyPr wrap="none" anchor="ctr"/>
            <a:lstStyle/>
            <a:p>
              <a:endParaRPr lang="es-MX"/>
            </a:p>
          </p:txBody>
        </p:sp>
        <p:sp>
          <p:nvSpPr>
            <p:cNvPr id="10" name="Text Box 10"/>
            <p:cNvSpPr txBox="1">
              <a:spLocks noChangeArrowheads="1"/>
            </p:cNvSpPr>
            <p:nvPr/>
          </p:nvSpPr>
          <p:spPr bwMode="auto">
            <a:xfrm>
              <a:off x="4512" y="1072"/>
              <a:ext cx="72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spcBef>
                  <a:spcPct val="50000"/>
                </a:spcBef>
              </a:pPr>
              <a:r>
                <a:rPr lang="es-MX" sz="1400" b="1"/>
                <a:t>Leer E, P</a:t>
              </a:r>
              <a:endParaRPr lang="it-IT" sz="1400" b="1"/>
            </a:p>
          </p:txBody>
        </p:sp>
        <p:sp>
          <p:nvSpPr>
            <p:cNvPr id="11" name="Rectangle 11"/>
            <p:cNvSpPr>
              <a:spLocks noChangeArrowheads="1"/>
            </p:cNvSpPr>
            <p:nvPr/>
          </p:nvSpPr>
          <p:spPr bwMode="auto">
            <a:xfrm>
              <a:off x="4511" y="1390"/>
              <a:ext cx="680" cy="272"/>
            </a:xfrm>
            <a:prstGeom prst="rect">
              <a:avLst/>
            </a:prstGeom>
            <a:solidFill>
              <a:srgbClr val="F3E299"/>
            </a:solidFill>
            <a:ln w="9525">
              <a:solidFill>
                <a:schemeClr val="tx1"/>
              </a:solidFill>
              <a:miter lim="800000"/>
              <a:headEnd/>
              <a:tailEnd/>
            </a:ln>
          </p:spPr>
          <p:txBody>
            <a:bodyPr wrap="none" anchor="ctr"/>
            <a:lstStyle/>
            <a:p>
              <a:endParaRPr lang="es-MX"/>
            </a:p>
          </p:txBody>
        </p:sp>
        <p:sp>
          <p:nvSpPr>
            <p:cNvPr id="12" name="Rectangle 12"/>
            <p:cNvSpPr>
              <a:spLocks noChangeArrowheads="1"/>
            </p:cNvSpPr>
            <p:nvPr/>
          </p:nvSpPr>
          <p:spPr bwMode="auto">
            <a:xfrm>
              <a:off x="4511" y="1753"/>
              <a:ext cx="680" cy="272"/>
            </a:xfrm>
            <a:prstGeom prst="rect">
              <a:avLst/>
            </a:prstGeom>
            <a:solidFill>
              <a:srgbClr val="F3E299"/>
            </a:solidFill>
            <a:ln w="9525">
              <a:solidFill>
                <a:schemeClr val="tx1"/>
              </a:solidFill>
              <a:miter lim="800000"/>
              <a:headEnd/>
              <a:tailEnd/>
            </a:ln>
          </p:spPr>
          <p:txBody>
            <a:bodyPr wrap="none" anchor="ctr"/>
            <a:lstStyle/>
            <a:p>
              <a:endParaRPr lang="es-MX"/>
            </a:p>
          </p:txBody>
        </p:sp>
        <p:sp>
          <p:nvSpPr>
            <p:cNvPr id="13" name="Rectangle 13"/>
            <p:cNvSpPr>
              <a:spLocks noChangeArrowheads="1"/>
            </p:cNvSpPr>
            <p:nvPr/>
          </p:nvSpPr>
          <p:spPr bwMode="auto">
            <a:xfrm>
              <a:off x="4511" y="2114"/>
              <a:ext cx="680" cy="272"/>
            </a:xfrm>
            <a:prstGeom prst="rect">
              <a:avLst/>
            </a:prstGeom>
            <a:solidFill>
              <a:srgbClr val="F3E299"/>
            </a:solidFill>
            <a:ln w="9525">
              <a:solidFill>
                <a:schemeClr val="tx1"/>
              </a:solidFill>
              <a:miter lim="800000"/>
              <a:headEnd/>
              <a:tailEnd/>
            </a:ln>
          </p:spPr>
          <p:txBody>
            <a:bodyPr wrap="none" anchor="ctr"/>
            <a:lstStyle/>
            <a:p>
              <a:endParaRPr lang="es-MX"/>
            </a:p>
          </p:txBody>
        </p:sp>
        <p:sp>
          <p:nvSpPr>
            <p:cNvPr id="14" name="Text Box 14"/>
            <p:cNvSpPr txBox="1">
              <a:spLocks noChangeArrowheads="1"/>
            </p:cNvSpPr>
            <p:nvPr/>
          </p:nvSpPr>
          <p:spPr bwMode="auto">
            <a:xfrm>
              <a:off x="4466" y="1435"/>
              <a:ext cx="771"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spcBef>
                  <a:spcPct val="50000"/>
                </a:spcBef>
              </a:pPr>
              <a:r>
                <a:rPr lang="es-MX" sz="1400" b="1"/>
                <a:t>SE &lt;- SE+E</a:t>
              </a:r>
              <a:endParaRPr lang="it-IT" sz="1400" b="1"/>
            </a:p>
          </p:txBody>
        </p:sp>
        <p:sp>
          <p:nvSpPr>
            <p:cNvPr id="15" name="Text Box 15"/>
            <p:cNvSpPr txBox="1">
              <a:spLocks noChangeArrowheads="1"/>
            </p:cNvSpPr>
            <p:nvPr/>
          </p:nvSpPr>
          <p:spPr bwMode="auto">
            <a:xfrm>
              <a:off x="4466" y="1798"/>
              <a:ext cx="771"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spcBef>
                  <a:spcPct val="50000"/>
                </a:spcBef>
              </a:pPr>
              <a:r>
                <a:rPr lang="es-MX" sz="1400" b="1"/>
                <a:t>SP &lt;- SP+P</a:t>
              </a:r>
              <a:endParaRPr lang="it-IT" sz="1400" b="1"/>
            </a:p>
          </p:txBody>
        </p:sp>
        <p:sp>
          <p:nvSpPr>
            <p:cNvPr id="16" name="Text Box 16"/>
            <p:cNvSpPr txBox="1">
              <a:spLocks noChangeArrowheads="1"/>
            </p:cNvSpPr>
            <p:nvPr/>
          </p:nvSpPr>
          <p:spPr bwMode="auto">
            <a:xfrm>
              <a:off x="4466" y="2160"/>
              <a:ext cx="771"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spcBef>
                  <a:spcPct val="50000"/>
                </a:spcBef>
              </a:pPr>
              <a:r>
                <a:rPr lang="es-MX" sz="1400" b="1"/>
                <a:t>NE &lt;- NE+1</a:t>
              </a:r>
              <a:endParaRPr lang="it-IT" sz="1400" b="1"/>
            </a:p>
          </p:txBody>
        </p:sp>
        <p:sp>
          <p:nvSpPr>
            <p:cNvPr id="17" name="Line 17"/>
            <p:cNvSpPr>
              <a:spLocks noChangeShapeType="1"/>
            </p:cNvSpPr>
            <p:nvPr/>
          </p:nvSpPr>
          <p:spPr bwMode="auto">
            <a:xfrm>
              <a:off x="4876" y="981"/>
              <a:ext cx="0" cy="91"/>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s-PE"/>
            </a:p>
          </p:txBody>
        </p:sp>
        <p:sp>
          <p:nvSpPr>
            <p:cNvPr id="18" name="Line 18"/>
            <p:cNvSpPr>
              <a:spLocks noChangeShapeType="1"/>
            </p:cNvSpPr>
            <p:nvPr/>
          </p:nvSpPr>
          <p:spPr bwMode="auto">
            <a:xfrm>
              <a:off x="4875" y="1299"/>
              <a:ext cx="0" cy="9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s-PE"/>
            </a:p>
          </p:txBody>
        </p:sp>
        <p:sp>
          <p:nvSpPr>
            <p:cNvPr id="19" name="Line 19"/>
            <p:cNvSpPr>
              <a:spLocks noChangeShapeType="1"/>
            </p:cNvSpPr>
            <p:nvPr/>
          </p:nvSpPr>
          <p:spPr bwMode="auto">
            <a:xfrm>
              <a:off x="4875" y="1661"/>
              <a:ext cx="0" cy="91"/>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s-PE"/>
            </a:p>
          </p:txBody>
        </p:sp>
        <p:sp>
          <p:nvSpPr>
            <p:cNvPr id="20" name="Line 20"/>
            <p:cNvSpPr>
              <a:spLocks noChangeShapeType="1"/>
            </p:cNvSpPr>
            <p:nvPr/>
          </p:nvSpPr>
          <p:spPr bwMode="auto">
            <a:xfrm>
              <a:off x="4875" y="2024"/>
              <a:ext cx="0" cy="91"/>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s-PE"/>
            </a:p>
          </p:txBody>
        </p:sp>
        <p:sp>
          <p:nvSpPr>
            <p:cNvPr id="21" name="Oval 21"/>
            <p:cNvSpPr>
              <a:spLocks noChangeArrowheads="1"/>
            </p:cNvSpPr>
            <p:nvPr/>
          </p:nvSpPr>
          <p:spPr bwMode="auto">
            <a:xfrm>
              <a:off x="4740" y="709"/>
              <a:ext cx="272" cy="272"/>
            </a:xfrm>
            <a:prstGeom prst="ellipse">
              <a:avLst/>
            </a:prstGeom>
            <a:solidFill>
              <a:srgbClr val="F3E299"/>
            </a:solidFill>
            <a:ln w="9525">
              <a:solidFill>
                <a:schemeClr val="tx1"/>
              </a:solidFill>
              <a:round/>
              <a:headEnd/>
              <a:tailEnd/>
            </a:ln>
          </p:spPr>
          <p:txBody>
            <a:bodyPr wrap="none" anchor="ctr"/>
            <a:lstStyle/>
            <a:p>
              <a:endParaRPr lang="es-MX"/>
            </a:p>
          </p:txBody>
        </p:sp>
        <p:sp>
          <p:nvSpPr>
            <p:cNvPr id="22" name="Line 22"/>
            <p:cNvSpPr>
              <a:spLocks noChangeShapeType="1"/>
            </p:cNvSpPr>
            <p:nvPr/>
          </p:nvSpPr>
          <p:spPr bwMode="auto">
            <a:xfrm>
              <a:off x="4875" y="2387"/>
              <a:ext cx="0" cy="91"/>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s-PE"/>
            </a:p>
          </p:txBody>
        </p:sp>
        <p:sp>
          <p:nvSpPr>
            <p:cNvPr id="23" name="Text Box 23"/>
            <p:cNvSpPr txBox="1">
              <a:spLocks noChangeArrowheads="1"/>
            </p:cNvSpPr>
            <p:nvPr/>
          </p:nvSpPr>
          <p:spPr bwMode="auto">
            <a:xfrm>
              <a:off x="4740" y="754"/>
              <a:ext cx="27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spcBef>
                  <a:spcPct val="50000"/>
                </a:spcBef>
              </a:pPr>
              <a:r>
                <a:rPr lang="es-MX" sz="1400" b="1"/>
                <a:t>1</a:t>
              </a:r>
              <a:endParaRPr lang="it-IT" sz="1400" b="1"/>
            </a:p>
          </p:txBody>
        </p:sp>
        <p:sp>
          <p:nvSpPr>
            <p:cNvPr id="24" name="AutoShape 25"/>
            <p:cNvSpPr>
              <a:spLocks noChangeArrowheads="1"/>
            </p:cNvSpPr>
            <p:nvPr/>
          </p:nvSpPr>
          <p:spPr bwMode="auto">
            <a:xfrm>
              <a:off x="4467" y="2478"/>
              <a:ext cx="816" cy="272"/>
            </a:xfrm>
            <a:prstGeom prst="diamond">
              <a:avLst/>
            </a:prstGeom>
            <a:solidFill>
              <a:srgbClr val="F3E299"/>
            </a:solidFill>
            <a:ln w="9525">
              <a:solidFill>
                <a:schemeClr val="tx1"/>
              </a:solidFill>
              <a:miter lim="800000"/>
              <a:headEnd/>
              <a:tailEnd/>
            </a:ln>
          </p:spPr>
          <p:txBody>
            <a:bodyPr wrap="none" anchor="ctr"/>
            <a:lstStyle/>
            <a:p>
              <a:endParaRPr lang="es-MX"/>
            </a:p>
          </p:txBody>
        </p:sp>
        <p:sp>
          <p:nvSpPr>
            <p:cNvPr id="25" name="Text Box 26"/>
            <p:cNvSpPr txBox="1">
              <a:spLocks noChangeArrowheads="1"/>
            </p:cNvSpPr>
            <p:nvPr/>
          </p:nvSpPr>
          <p:spPr bwMode="auto">
            <a:xfrm>
              <a:off x="4513" y="2524"/>
              <a:ext cx="72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spcBef>
                  <a:spcPct val="50000"/>
                </a:spcBef>
              </a:pPr>
              <a:r>
                <a:rPr lang="es-MX" sz="1400" b="1"/>
                <a:t>NE &lt;N</a:t>
              </a:r>
              <a:endParaRPr lang="it-IT" sz="1400" b="1"/>
            </a:p>
          </p:txBody>
        </p:sp>
        <p:sp>
          <p:nvSpPr>
            <p:cNvPr id="26" name="Line 27"/>
            <p:cNvSpPr>
              <a:spLocks noChangeShapeType="1"/>
            </p:cNvSpPr>
            <p:nvPr/>
          </p:nvSpPr>
          <p:spPr bwMode="auto">
            <a:xfrm flipH="1">
              <a:off x="4286" y="2614"/>
              <a:ext cx="181"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s-PE"/>
            </a:p>
          </p:txBody>
        </p:sp>
        <p:sp>
          <p:nvSpPr>
            <p:cNvPr id="27" name="Line 28"/>
            <p:cNvSpPr>
              <a:spLocks noChangeShapeType="1"/>
            </p:cNvSpPr>
            <p:nvPr/>
          </p:nvSpPr>
          <p:spPr bwMode="auto">
            <a:xfrm flipV="1">
              <a:off x="4286" y="1027"/>
              <a:ext cx="0" cy="15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s-PE"/>
            </a:p>
          </p:txBody>
        </p:sp>
        <p:sp>
          <p:nvSpPr>
            <p:cNvPr id="28" name="Line 29"/>
            <p:cNvSpPr>
              <a:spLocks noChangeShapeType="1"/>
            </p:cNvSpPr>
            <p:nvPr/>
          </p:nvSpPr>
          <p:spPr bwMode="auto">
            <a:xfrm>
              <a:off x="4286" y="1027"/>
              <a:ext cx="59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s-PE"/>
            </a:p>
          </p:txBody>
        </p:sp>
        <p:sp>
          <p:nvSpPr>
            <p:cNvPr id="29" name="Line 30"/>
            <p:cNvSpPr>
              <a:spLocks noChangeShapeType="1"/>
            </p:cNvSpPr>
            <p:nvPr/>
          </p:nvSpPr>
          <p:spPr bwMode="auto">
            <a:xfrm>
              <a:off x="4876" y="2750"/>
              <a:ext cx="0" cy="137"/>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s-PE"/>
            </a:p>
          </p:txBody>
        </p:sp>
        <p:sp>
          <p:nvSpPr>
            <p:cNvPr id="30" name="Text Box 31"/>
            <p:cNvSpPr txBox="1">
              <a:spLocks noChangeArrowheads="1"/>
            </p:cNvSpPr>
            <p:nvPr/>
          </p:nvSpPr>
          <p:spPr bwMode="auto">
            <a:xfrm>
              <a:off x="4286" y="2433"/>
              <a:ext cx="22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spcBef>
                  <a:spcPct val="50000"/>
                </a:spcBef>
              </a:pPr>
              <a:r>
                <a:rPr lang="es-MX" sz="1400" b="1"/>
                <a:t>Si</a:t>
              </a:r>
              <a:endParaRPr lang="it-IT" sz="1400" b="1"/>
            </a:p>
          </p:txBody>
        </p:sp>
        <p:sp>
          <p:nvSpPr>
            <p:cNvPr id="31" name="Text Box 32"/>
            <p:cNvSpPr txBox="1">
              <a:spLocks noChangeArrowheads="1"/>
            </p:cNvSpPr>
            <p:nvPr/>
          </p:nvSpPr>
          <p:spPr bwMode="auto">
            <a:xfrm>
              <a:off x="4876" y="2705"/>
              <a:ext cx="31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spcBef>
                  <a:spcPct val="50000"/>
                </a:spcBef>
              </a:pPr>
              <a:r>
                <a:rPr lang="es-MX" sz="1400" b="1"/>
                <a:t>No</a:t>
              </a:r>
              <a:endParaRPr lang="it-IT" sz="1400" b="1"/>
            </a:p>
          </p:txBody>
        </p:sp>
        <p:sp>
          <p:nvSpPr>
            <p:cNvPr id="32" name="Rectangle 33"/>
            <p:cNvSpPr>
              <a:spLocks noChangeArrowheads="1"/>
            </p:cNvSpPr>
            <p:nvPr/>
          </p:nvSpPr>
          <p:spPr bwMode="auto">
            <a:xfrm>
              <a:off x="4513" y="2887"/>
              <a:ext cx="680" cy="272"/>
            </a:xfrm>
            <a:prstGeom prst="rect">
              <a:avLst/>
            </a:prstGeom>
            <a:solidFill>
              <a:srgbClr val="F3E299"/>
            </a:solidFill>
            <a:ln w="9525">
              <a:solidFill>
                <a:schemeClr val="tx1"/>
              </a:solidFill>
              <a:miter lim="800000"/>
              <a:headEnd/>
              <a:tailEnd/>
            </a:ln>
          </p:spPr>
          <p:txBody>
            <a:bodyPr wrap="none" anchor="ctr"/>
            <a:lstStyle/>
            <a:p>
              <a:endParaRPr lang="es-MX"/>
            </a:p>
          </p:txBody>
        </p:sp>
        <p:sp>
          <p:nvSpPr>
            <p:cNvPr id="33" name="Rectangle 34"/>
            <p:cNvSpPr>
              <a:spLocks noChangeArrowheads="1"/>
            </p:cNvSpPr>
            <p:nvPr/>
          </p:nvSpPr>
          <p:spPr bwMode="auto">
            <a:xfrm>
              <a:off x="4513" y="3248"/>
              <a:ext cx="680" cy="272"/>
            </a:xfrm>
            <a:prstGeom prst="rect">
              <a:avLst/>
            </a:prstGeom>
            <a:solidFill>
              <a:srgbClr val="F3E299"/>
            </a:solidFill>
            <a:ln w="9525">
              <a:solidFill>
                <a:schemeClr val="tx1"/>
              </a:solidFill>
              <a:miter lim="800000"/>
              <a:headEnd/>
              <a:tailEnd/>
            </a:ln>
          </p:spPr>
          <p:txBody>
            <a:bodyPr wrap="none" anchor="ctr"/>
            <a:lstStyle/>
            <a:p>
              <a:endParaRPr lang="es-MX"/>
            </a:p>
          </p:txBody>
        </p:sp>
        <p:sp>
          <p:nvSpPr>
            <p:cNvPr id="34" name="Text Box 35"/>
            <p:cNvSpPr txBox="1">
              <a:spLocks noChangeArrowheads="1"/>
            </p:cNvSpPr>
            <p:nvPr/>
          </p:nvSpPr>
          <p:spPr bwMode="auto">
            <a:xfrm>
              <a:off x="4468" y="2932"/>
              <a:ext cx="771"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spcBef>
                  <a:spcPct val="50000"/>
                </a:spcBef>
              </a:pPr>
              <a:r>
                <a:rPr lang="es-MX" sz="1400" b="1"/>
                <a:t>ME &lt;- SE/N</a:t>
              </a:r>
              <a:endParaRPr lang="it-IT" sz="1400" b="1"/>
            </a:p>
          </p:txBody>
        </p:sp>
        <p:sp>
          <p:nvSpPr>
            <p:cNvPr id="35" name="Text Box 36"/>
            <p:cNvSpPr txBox="1">
              <a:spLocks noChangeArrowheads="1"/>
            </p:cNvSpPr>
            <p:nvPr/>
          </p:nvSpPr>
          <p:spPr bwMode="auto">
            <a:xfrm>
              <a:off x="4468" y="3294"/>
              <a:ext cx="771"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spcBef>
                  <a:spcPct val="50000"/>
                </a:spcBef>
              </a:pPr>
              <a:r>
                <a:rPr lang="es-MX" sz="1400" b="1"/>
                <a:t>MP &lt;- SP/N</a:t>
              </a:r>
              <a:endParaRPr lang="it-IT" sz="1400" b="1"/>
            </a:p>
          </p:txBody>
        </p:sp>
        <p:sp>
          <p:nvSpPr>
            <p:cNvPr id="36" name="Line 38"/>
            <p:cNvSpPr>
              <a:spLocks noChangeShapeType="1"/>
            </p:cNvSpPr>
            <p:nvPr/>
          </p:nvSpPr>
          <p:spPr bwMode="auto">
            <a:xfrm>
              <a:off x="4877" y="3158"/>
              <a:ext cx="0" cy="91"/>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s-PE"/>
            </a:p>
          </p:txBody>
        </p:sp>
        <p:sp>
          <p:nvSpPr>
            <p:cNvPr id="37" name="Line 39"/>
            <p:cNvSpPr>
              <a:spLocks noChangeShapeType="1"/>
            </p:cNvSpPr>
            <p:nvPr/>
          </p:nvSpPr>
          <p:spPr bwMode="auto">
            <a:xfrm>
              <a:off x="4832" y="3521"/>
              <a:ext cx="0" cy="91"/>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s-PE"/>
            </a:p>
          </p:txBody>
        </p:sp>
        <p:sp>
          <p:nvSpPr>
            <p:cNvPr id="38" name="AutoShape 40"/>
            <p:cNvSpPr>
              <a:spLocks noChangeArrowheads="1"/>
            </p:cNvSpPr>
            <p:nvPr/>
          </p:nvSpPr>
          <p:spPr bwMode="auto">
            <a:xfrm>
              <a:off x="4423" y="3612"/>
              <a:ext cx="817" cy="317"/>
            </a:xfrm>
            <a:prstGeom prst="parallelogram">
              <a:avLst>
                <a:gd name="adj" fmla="val 64432"/>
              </a:avLst>
            </a:prstGeom>
            <a:solidFill>
              <a:srgbClr val="F3E299"/>
            </a:solidFill>
            <a:ln w="9525">
              <a:solidFill>
                <a:schemeClr val="tx1"/>
              </a:solidFill>
              <a:miter lim="800000"/>
              <a:headEnd/>
              <a:tailEnd/>
            </a:ln>
          </p:spPr>
          <p:txBody>
            <a:bodyPr wrap="none" anchor="ctr"/>
            <a:lstStyle/>
            <a:p>
              <a:endParaRPr lang="es-MX"/>
            </a:p>
          </p:txBody>
        </p:sp>
        <p:sp>
          <p:nvSpPr>
            <p:cNvPr id="39" name="Text Box 41"/>
            <p:cNvSpPr txBox="1">
              <a:spLocks noChangeArrowheads="1"/>
            </p:cNvSpPr>
            <p:nvPr/>
          </p:nvSpPr>
          <p:spPr bwMode="auto">
            <a:xfrm>
              <a:off x="4468" y="3612"/>
              <a:ext cx="726" cy="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spcBef>
                  <a:spcPct val="50000"/>
                </a:spcBef>
              </a:pPr>
              <a:r>
                <a:rPr lang="es-MX" sz="1400" b="1"/>
                <a:t>Escribir ME, MP</a:t>
              </a:r>
              <a:endParaRPr lang="it-IT" sz="1400" b="1"/>
            </a:p>
          </p:txBody>
        </p:sp>
        <p:sp>
          <p:nvSpPr>
            <p:cNvPr id="40" name="Line 43"/>
            <p:cNvSpPr>
              <a:spLocks noChangeShapeType="1"/>
            </p:cNvSpPr>
            <p:nvPr/>
          </p:nvSpPr>
          <p:spPr bwMode="auto">
            <a:xfrm>
              <a:off x="4830" y="3929"/>
              <a:ext cx="0" cy="91"/>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s-PE"/>
            </a:p>
          </p:txBody>
        </p:sp>
      </p:grpSp>
    </p:spTree>
    <p:extLst>
      <p:ext uri="{BB962C8B-B14F-4D97-AF65-F5344CB8AC3E}">
        <p14:creationId xmlns:p14="http://schemas.microsoft.com/office/powerpoint/2010/main" val="2354949877"/>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CuadroTexto"/>
          <p:cNvSpPr txBox="1"/>
          <p:nvPr/>
        </p:nvSpPr>
        <p:spPr>
          <a:xfrm>
            <a:off x="895028" y="1146224"/>
            <a:ext cx="8208912" cy="4154984"/>
          </a:xfrm>
          <a:prstGeom prst="rect">
            <a:avLst/>
          </a:prstGeom>
          <a:noFill/>
        </p:spPr>
        <p:txBody>
          <a:bodyPr wrap="square" rtlCol="0">
            <a:spAutoFit/>
          </a:bodyPr>
          <a:lstStyle/>
          <a:p>
            <a:r>
              <a:rPr lang="es-ES" dirty="0" smtClean="0"/>
              <a:t>Bibliografía:</a:t>
            </a:r>
          </a:p>
          <a:p>
            <a:endParaRPr lang="es-ES" dirty="0" smtClean="0"/>
          </a:p>
          <a:p>
            <a:r>
              <a:rPr lang="es-ES" dirty="0" smtClean="0"/>
              <a:t>Fundamentos de Programacion :  Luis Joyanes Aguilar</a:t>
            </a:r>
          </a:p>
          <a:p>
            <a:endParaRPr lang="es-ES" dirty="0" smtClean="0"/>
          </a:p>
          <a:p>
            <a:r>
              <a:rPr lang="es-ES" dirty="0" smtClean="0"/>
              <a:t>Introducción a  la Informática   Peter Bishop</a:t>
            </a:r>
          </a:p>
          <a:p>
            <a:endParaRPr lang="es-ES" dirty="0" smtClean="0"/>
          </a:p>
          <a:p>
            <a:r>
              <a:rPr lang="es-ES" dirty="0" smtClean="0"/>
              <a:t>Webgrafia:</a:t>
            </a:r>
          </a:p>
          <a:p>
            <a:endParaRPr lang="es-ES" dirty="0" smtClean="0"/>
          </a:p>
          <a:p>
            <a:r>
              <a:rPr lang="es-ES" dirty="0" smtClean="0"/>
              <a:t>Toda página que  tenga como información términos claves:</a:t>
            </a:r>
          </a:p>
          <a:p>
            <a:r>
              <a:rPr lang="es-ES" dirty="0" smtClean="0"/>
              <a:t>Programacion,  Lenguajes de bajo nivel, Lenguaje maquinas,  Lenguaje de alto nivel, Diagrama de flujo, Pseudocódigos,,</a:t>
            </a:r>
            <a:endParaRPr lang="es-ES"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Rectángulo"/>
          <p:cNvSpPr/>
          <p:nvPr/>
        </p:nvSpPr>
        <p:spPr>
          <a:xfrm>
            <a:off x="606996" y="704885"/>
            <a:ext cx="9217024" cy="4524315"/>
          </a:xfrm>
          <a:prstGeom prst="rect">
            <a:avLst/>
          </a:prstGeom>
        </p:spPr>
        <p:txBody>
          <a:bodyPr wrap="square">
            <a:spAutoFit/>
          </a:bodyPr>
          <a:lstStyle/>
          <a:p>
            <a:pPr algn="just"/>
            <a:r>
              <a:rPr lang="es-ES" dirty="0" smtClean="0">
                <a:solidFill>
                  <a:srgbClr val="FFFF00"/>
                </a:solidFill>
              </a:rPr>
              <a:t>Etapa de prueba</a:t>
            </a:r>
            <a:r>
              <a:rPr lang="es-ES" dirty="0" smtClean="0"/>
              <a:t>: Consiste en chequear el algoritmo paso a paso para estar seguro si la solución da solución verdaderamente el problema. (Prueba de escritorio). </a:t>
            </a:r>
          </a:p>
          <a:p>
            <a:pPr algn="just"/>
            <a:endParaRPr lang="es-ES" dirty="0" smtClean="0"/>
          </a:p>
          <a:p>
            <a:pPr algn="just"/>
            <a:r>
              <a:rPr lang="es-ES" dirty="0" smtClean="0">
                <a:solidFill>
                  <a:srgbClr val="FFFF00"/>
                </a:solidFill>
              </a:rPr>
              <a:t>Etapa de implementación específica</a:t>
            </a:r>
            <a:r>
              <a:rPr lang="es-ES" dirty="0" smtClean="0"/>
              <a:t>: Consiste en traducir el algoritmo a un lenguaje de programación. (Codificar). </a:t>
            </a:r>
          </a:p>
          <a:p>
            <a:pPr algn="just"/>
            <a:r>
              <a:rPr lang="es-ES" dirty="0" smtClean="0"/>
              <a:t>Etapa de prueba: Consiste en ejecutar el programa en un computador y revisar los datos arrojados para ver si son correctos y hacer los ajustes necesarios. (Implementar). </a:t>
            </a:r>
          </a:p>
          <a:p>
            <a:pPr algn="just"/>
            <a:endParaRPr lang="es-ES" dirty="0" smtClean="0"/>
          </a:p>
          <a:p>
            <a:pPr algn="just"/>
            <a:r>
              <a:rPr lang="es-ES" dirty="0" smtClean="0">
                <a:solidFill>
                  <a:srgbClr val="FFFF00"/>
                </a:solidFill>
              </a:rPr>
              <a:t>Etapa de uso</a:t>
            </a:r>
            <a:r>
              <a:rPr lang="es-ES" dirty="0" smtClean="0"/>
              <a:t>: Consiste en instalar el programa de manera definitiva para el uso por parte del usuario</a:t>
            </a:r>
            <a:endParaRPr lang="es-E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Rectángulo"/>
          <p:cNvSpPr/>
          <p:nvPr/>
        </p:nvSpPr>
        <p:spPr>
          <a:xfrm>
            <a:off x="606996" y="1352957"/>
            <a:ext cx="9073008" cy="4154984"/>
          </a:xfrm>
          <a:prstGeom prst="rect">
            <a:avLst/>
          </a:prstGeom>
        </p:spPr>
        <p:txBody>
          <a:bodyPr wrap="square">
            <a:spAutoFit/>
          </a:bodyPr>
          <a:lstStyle/>
          <a:p>
            <a:pPr algn="just"/>
            <a:r>
              <a:rPr lang="es-ES" dirty="0" smtClean="0"/>
              <a:t>Dados un problema y un dispositivo, un algoritmo es la caracterización precisa de un método de resolución al problema, presentando en un lenguaje comprensible al dispositivo. En particular, un algoritmo es caracterizado por las siguientes propiedades:</a:t>
            </a:r>
          </a:p>
          <a:p>
            <a:pPr algn="just"/>
            <a:endParaRPr lang="es-ES" dirty="0" smtClean="0"/>
          </a:p>
          <a:p>
            <a:pPr marL="268288" indent="-268288" algn="just">
              <a:buFont typeface="Wingdings" pitchFamily="2" charset="2"/>
              <a:buChar char="§"/>
            </a:pPr>
            <a:r>
              <a:rPr lang="es-ES" dirty="0" smtClean="0"/>
              <a:t>La aplicación del algoritmo a un conjunto particular de entradas genera una secuencia finita de acciones. </a:t>
            </a:r>
          </a:p>
          <a:p>
            <a:pPr marL="268288" indent="-268288" algn="just">
              <a:buFont typeface="Wingdings" pitchFamily="2" charset="2"/>
              <a:buChar char="§"/>
            </a:pPr>
            <a:r>
              <a:rPr lang="es-ES" dirty="0" smtClean="0"/>
              <a:t>La secuencia de acciones tiene una única acción inicial </a:t>
            </a:r>
          </a:p>
          <a:p>
            <a:pPr marL="268288" indent="-268288" algn="just">
              <a:buFont typeface="Wingdings" pitchFamily="2" charset="2"/>
              <a:buChar char="§"/>
            </a:pPr>
            <a:r>
              <a:rPr lang="es-ES" dirty="0" smtClean="0"/>
              <a:t>Cada acción en la secuencia tiene un único sucesor </a:t>
            </a:r>
          </a:p>
          <a:p>
            <a:pPr marL="268288" indent="-268288" algn="just">
              <a:buFont typeface="Wingdings" pitchFamily="2" charset="2"/>
              <a:buChar char="§"/>
            </a:pPr>
            <a:r>
              <a:rPr lang="es-ES" dirty="0" smtClean="0"/>
              <a:t>La secuencia finaliza con la solución al problema o con una indicación de que el problema no tiene solución para ese conjunto de datos.</a:t>
            </a:r>
            <a:endParaRPr lang="es-ES" dirty="0"/>
          </a:p>
        </p:txBody>
      </p:sp>
      <p:sp>
        <p:nvSpPr>
          <p:cNvPr id="3" name="2 Rectángulo"/>
          <p:cNvSpPr/>
          <p:nvPr/>
        </p:nvSpPr>
        <p:spPr>
          <a:xfrm>
            <a:off x="2081989" y="404664"/>
            <a:ext cx="6231001" cy="584775"/>
          </a:xfrm>
          <a:prstGeom prst="rect">
            <a:avLst/>
          </a:prstGeom>
        </p:spPr>
        <p:txBody>
          <a:bodyPr wrap="none">
            <a:spAutoFit/>
          </a:bodyPr>
          <a:lstStyle/>
          <a:p>
            <a:pPr algn="just"/>
            <a:r>
              <a:rPr lang="es-ES" sz="3200" b="1" dirty="0" smtClean="0">
                <a:solidFill>
                  <a:srgbClr val="FFFF00"/>
                </a:solidFill>
                <a:effectLst>
                  <a:outerShdw blurRad="38100" dist="38100" dir="2700000" algn="tl">
                    <a:srgbClr val="000000">
                      <a:alpha val="43137"/>
                    </a:srgbClr>
                  </a:outerShdw>
                </a:effectLst>
              </a:rPr>
              <a:t>DEFINICIÓN DE ALGORITMO:</a:t>
            </a: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Rectángulo"/>
          <p:cNvSpPr/>
          <p:nvPr/>
        </p:nvSpPr>
        <p:spPr>
          <a:xfrm>
            <a:off x="390972" y="1916832"/>
            <a:ext cx="9361040" cy="2677656"/>
          </a:xfrm>
          <a:prstGeom prst="rect">
            <a:avLst/>
          </a:prstGeom>
        </p:spPr>
        <p:txBody>
          <a:bodyPr wrap="square">
            <a:spAutoFit/>
          </a:bodyPr>
          <a:lstStyle/>
          <a:p>
            <a:pPr algn="just"/>
            <a:r>
              <a:rPr lang="es-ES" sz="2800" dirty="0" smtClean="0"/>
              <a:t>La palabra algoritmo se deriva de la traducción al latín de la palabra árabe alkhowarizmi, nombre de un matemático y astrónomo árabe que escribió un tratado sobre manipulación de números y ecuaciones en el siglo IX. Un algoritmo es una serie de pasos organizados que describe el proceso que se debe seguir, para dar solución a un problema especifico. </a:t>
            </a:r>
          </a:p>
        </p:txBody>
      </p:sp>
      <p:sp>
        <p:nvSpPr>
          <p:cNvPr id="12289" name="Rectangle 1"/>
          <p:cNvSpPr>
            <a:spLocks noChangeArrowheads="1"/>
          </p:cNvSpPr>
          <p:nvPr/>
        </p:nvSpPr>
        <p:spPr bwMode="auto">
          <a:xfrm>
            <a:off x="0" y="0"/>
            <a:ext cx="10287000" cy="457200"/>
          </a:xfrm>
          <a:prstGeom prst="rect">
            <a:avLst/>
          </a:prstGeom>
          <a:noFill/>
          <a:ln w="12700" cap="flat" cmpd="sng">
            <a:noFill/>
            <a:prstDash val="solid"/>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PE" sz="900" b="1" i="0" u="none" strike="noStrike" cap="none" normalizeH="0" baseline="0" smtClean="0">
                <a:ln>
                  <a:noFill/>
                </a:ln>
                <a:solidFill>
                  <a:srgbClr val="0070C0"/>
                </a:solidFill>
                <a:effectLst/>
                <a:latin typeface="Tahoma" pitchFamily="34" charset="0"/>
                <a:ea typeface="MS Mincho" pitchFamily="49" charset="-128"/>
                <a:cs typeface="Tahoma" pitchFamily="34" charset="0"/>
              </a:rPr>
              <a:t>ALGORITMOS Y SUS TIPOS</a:t>
            </a:r>
            <a:endParaRPr kumimoji="0" lang="es-PE" sz="1800" b="0" i="0" u="none" strike="noStrike" cap="none" normalizeH="0" baseline="0" smtClean="0">
              <a:ln>
                <a:noFill/>
              </a:ln>
              <a:solidFill>
                <a:schemeClr val="tx1"/>
              </a:solidFill>
              <a:effectLst/>
              <a:latin typeface="Arial" pitchFamily="34" charset="0"/>
            </a:endParaRPr>
          </a:p>
        </p:txBody>
      </p:sp>
      <p:sp>
        <p:nvSpPr>
          <p:cNvPr id="12290" name="Rectangle 2"/>
          <p:cNvSpPr>
            <a:spLocks noChangeArrowheads="1"/>
          </p:cNvSpPr>
          <p:nvPr/>
        </p:nvSpPr>
        <p:spPr bwMode="auto">
          <a:xfrm>
            <a:off x="0" y="0"/>
            <a:ext cx="10287000" cy="457200"/>
          </a:xfrm>
          <a:prstGeom prst="rect">
            <a:avLst/>
          </a:prstGeom>
          <a:noFill/>
          <a:ln w="12700" cap="flat" cmpd="sng">
            <a:noFill/>
            <a:prstDash val="solid"/>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PE" sz="900" b="1" i="0" u="none" strike="noStrike" cap="none" normalizeH="0" baseline="0" smtClean="0">
                <a:ln>
                  <a:noFill/>
                </a:ln>
                <a:solidFill>
                  <a:srgbClr val="0070C0"/>
                </a:solidFill>
                <a:effectLst/>
                <a:latin typeface="Tahoma" pitchFamily="34" charset="0"/>
                <a:ea typeface="MS Mincho" pitchFamily="49" charset="-128"/>
                <a:cs typeface="Tahoma" pitchFamily="34" charset="0"/>
              </a:rPr>
              <a:t>ALGORITMOS Y SUS TIPOS</a:t>
            </a:r>
            <a:endParaRPr kumimoji="0" lang="es-PE" sz="1800" b="0" i="0" u="none" strike="noStrike" cap="none" normalizeH="0" baseline="0" smtClean="0">
              <a:ln>
                <a:noFill/>
              </a:ln>
              <a:solidFill>
                <a:schemeClr val="tx1"/>
              </a:solidFill>
              <a:effectLst/>
              <a:latin typeface="Arial" pitchFamily="34" charset="0"/>
            </a:endParaRPr>
          </a:p>
        </p:txBody>
      </p:sp>
      <p:sp>
        <p:nvSpPr>
          <p:cNvPr id="5" name="4 Rectángulo"/>
          <p:cNvSpPr/>
          <p:nvPr/>
        </p:nvSpPr>
        <p:spPr>
          <a:xfrm>
            <a:off x="2127650" y="539969"/>
            <a:ext cx="5608138" cy="584775"/>
          </a:xfrm>
          <a:prstGeom prst="rect">
            <a:avLst/>
          </a:prstGeom>
        </p:spPr>
        <p:txBody>
          <a:bodyPr wrap="none">
            <a:spAutoFit/>
          </a:bodyPr>
          <a:lstStyle/>
          <a:p>
            <a:r>
              <a:rPr lang="es-ES" sz="3200" b="1" dirty="0" smtClean="0">
                <a:solidFill>
                  <a:srgbClr val="FFFF00"/>
                </a:solidFill>
                <a:effectLst>
                  <a:outerShdw blurRad="38100" dist="38100" dir="2700000" algn="tl">
                    <a:srgbClr val="000000">
                      <a:alpha val="43137"/>
                    </a:srgbClr>
                  </a:outerShdw>
                </a:effectLst>
              </a:rPr>
              <a:t>ALGORITMOS Y SUS TIPOS</a:t>
            </a:r>
            <a:endParaRPr lang="es-ES" sz="3200" b="1" dirty="0">
              <a:solidFill>
                <a:srgbClr val="FFFF00"/>
              </a:solidFill>
              <a:effectLst>
                <a:outerShdw blurRad="38100" dist="38100" dir="2700000" algn="tl">
                  <a:srgbClr val="000000">
                    <a:alpha val="43137"/>
                  </a:srgbClr>
                </a:outerShdw>
              </a:effectLst>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Rectángulo"/>
          <p:cNvSpPr/>
          <p:nvPr/>
        </p:nvSpPr>
        <p:spPr>
          <a:xfrm>
            <a:off x="534988" y="789667"/>
            <a:ext cx="9217024" cy="5447645"/>
          </a:xfrm>
          <a:prstGeom prst="rect">
            <a:avLst/>
          </a:prstGeom>
        </p:spPr>
        <p:txBody>
          <a:bodyPr wrap="square">
            <a:spAutoFit/>
          </a:bodyPr>
          <a:lstStyle/>
          <a:p>
            <a:r>
              <a:rPr lang="es-ES" sz="2800" b="1" dirty="0" smtClean="0">
                <a:solidFill>
                  <a:srgbClr val="04D6EC"/>
                </a:solidFill>
              </a:rPr>
              <a:t>Tipos de Algoritmos </a:t>
            </a:r>
          </a:p>
          <a:p>
            <a:r>
              <a:rPr lang="es-ES" dirty="0" smtClean="0"/>
              <a:t>• Cualitativos: Son aquellos en los que se describen los pasos utilizando palabras. </a:t>
            </a:r>
          </a:p>
          <a:p>
            <a:r>
              <a:rPr lang="es-ES" dirty="0" smtClean="0"/>
              <a:t>• Cuantitativos: Son aquellos en los que se utilizan cálculos numéricos para definir los pasos del proceso. </a:t>
            </a:r>
          </a:p>
          <a:p>
            <a:endParaRPr lang="es-ES" sz="2800" b="1" dirty="0" smtClean="0">
              <a:solidFill>
                <a:srgbClr val="00B0F0"/>
              </a:solidFill>
            </a:endParaRPr>
          </a:p>
          <a:p>
            <a:r>
              <a:rPr lang="es-ES" sz="2800" b="1" dirty="0" smtClean="0">
                <a:solidFill>
                  <a:srgbClr val="00B0F0"/>
                </a:solidFill>
              </a:rPr>
              <a:t>Lenguajes Algoritmicos </a:t>
            </a:r>
          </a:p>
          <a:p>
            <a:r>
              <a:rPr lang="es-ES" dirty="0" smtClean="0"/>
              <a:t>Es una serie de símbolos y reglas que se utilizan para describir de manera explícita un proceso. De los cuales se encuentran los siguientes tipos de Lenguajes Algorítmicos: </a:t>
            </a:r>
          </a:p>
          <a:p>
            <a:r>
              <a:rPr lang="es-ES" dirty="0" smtClean="0"/>
              <a:t>• Gráficos: Es la representación gráfica de las operaciones que realiza un algoritmo (diagrama de flujo). </a:t>
            </a:r>
          </a:p>
          <a:p>
            <a:r>
              <a:rPr lang="es-ES" dirty="0" smtClean="0"/>
              <a:t>• No Gráficos: Representa en forma descriptiva las operaciones que debe realizar un algoritmo (pseudocódigo).</a:t>
            </a:r>
            <a:endParaRPr lang="es-ES" dirty="0"/>
          </a:p>
        </p:txBody>
      </p:sp>
      <p:sp>
        <p:nvSpPr>
          <p:cNvPr id="3" name="2 Rectángulo"/>
          <p:cNvSpPr/>
          <p:nvPr/>
        </p:nvSpPr>
        <p:spPr>
          <a:xfrm>
            <a:off x="2127650" y="44624"/>
            <a:ext cx="5608138" cy="584775"/>
          </a:xfrm>
          <a:prstGeom prst="rect">
            <a:avLst/>
          </a:prstGeom>
        </p:spPr>
        <p:txBody>
          <a:bodyPr wrap="none">
            <a:spAutoFit/>
          </a:bodyPr>
          <a:lstStyle/>
          <a:p>
            <a:r>
              <a:rPr lang="es-ES" sz="3200" b="1" dirty="0" smtClean="0">
                <a:solidFill>
                  <a:srgbClr val="FFFF00"/>
                </a:solidFill>
                <a:effectLst>
                  <a:outerShdw blurRad="38100" dist="38100" dir="2700000" algn="tl">
                    <a:srgbClr val="000000">
                      <a:alpha val="43137"/>
                    </a:srgbClr>
                  </a:outerShdw>
                </a:effectLst>
              </a:rPr>
              <a:t>ALGORITMOS Y SUS TIPOS</a:t>
            </a:r>
            <a:endParaRPr lang="es-ES" sz="3200" b="1" dirty="0">
              <a:solidFill>
                <a:srgbClr val="FFFF00"/>
              </a:solidFill>
              <a:effectLst>
                <a:outerShdw blurRad="38100" dist="38100" dir="2700000" algn="tl">
                  <a:srgbClr val="000000">
                    <a:alpha val="43137"/>
                  </a:srgbClr>
                </a:outerShdw>
              </a:effectLst>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YELLBLUE">
  <a:themeElements>
    <a:clrScheme name="">
      <a:dk1>
        <a:srgbClr val="969696"/>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008080"/>
      </a:hlink>
      <a:folHlink>
        <a:srgbClr val="B2B2B2"/>
      </a:folHlink>
    </a:clrScheme>
    <a:fontScheme name="YELLBLUE">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YELL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YELLBLU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YELLBLU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YELLBLU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YELLBLU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YELLBLU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YELLBLU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YELLBLU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YELLBLU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YELLBLU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YELLBLU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YELLBLU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ema de Offic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ema de Offic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YELLBLUE</Template>
  <TotalTime>613</TotalTime>
  <Pages>8899292</Pages>
  <Words>2723</Words>
  <Application>Microsoft Office PowerPoint</Application>
  <PresentationFormat>Diapositivas de 35 mm</PresentationFormat>
  <Paragraphs>319</Paragraphs>
  <Slides>58</Slides>
  <Notes>1</Notes>
  <HiddenSlides>0</HiddenSlides>
  <MMClips>0</MMClips>
  <ScaleCrop>false</ScaleCrop>
  <HeadingPairs>
    <vt:vector size="4" baseType="variant">
      <vt:variant>
        <vt:lpstr>Tema</vt:lpstr>
      </vt:variant>
      <vt:variant>
        <vt:i4>1</vt:i4>
      </vt:variant>
      <vt:variant>
        <vt:lpstr>Títulos de diapositiva</vt:lpstr>
      </vt:variant>
      <vt:variant>
        <vt:i4>58</vt:i4>
      </vt:variant>
    </vt:vector>
  </HeadingPairs>
  <TitlesOfParts>
    <vt:vector size="59" baseType="lpstr">
      <vt:lpstr>YELLBLUE</vt:lpstr>
      <vt:lpstr>LENGUAJE DE PROGRAMACION</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zzzz</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LENGUAJE DE PROGRAMACION</dc:title>
  <dc:subject/>
  <dc:creator>zzzz</dc:creator>
  <cp:keywords/>
  <dc:description/>
  <cp:lastModifiedBy>Vladimir E.</cp:lastModifiedBy>
  <cp:revision>75</cp:revision>
  <dcterms:created xsi:type="dcterms:W3CDTF">2013-08-22T15:14:38Z</dcterms:created>
  <dcterms:modified xsi:type="dcterms:W3CDTF">2015-03-28T11:35:17Z</dcterms:modified>
</cp:coreProperties>
</file>